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60" r:id="rId3"/>
    <p:sldId id="261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5689" tIns="47844" rIns="95689" bIns="4784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5689" tIns="47844" rIns="95689" bIns="47844" rtlCol="0"/>
          <a:lstStyle>
            <a:lvl1pPr algn="r">
              <a:defRPr sz="1300"/>
            </a:lvl1pPr>
          </a:lstStyle>
          <a:p>
            <a:fld id="{AD0AE611-1550-4070-87EC-3CFAF702479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9" tIns="47844" rIns="95689" bIns="4784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6"/>
            <a:ext cx="5445760" cy="3913615"/>
          </a:xfrm>
          <a:prstGeom prst="rect">
            <a:avLst/>
          </a:prstGeom>
        </p:spPr>
        <p:txBody>
          <a:bodyPr vert="horz" lIns="95689" tIns="47844" rIns="95689" bIns="4784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5689" tIns="47844" rIns="95689" bIns="4784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5689" tIns="47844" rIns="95689" bIns="47844" rtlCol="0" anchor="b"/>
          <a:lstStyle>
            <a:lvl1pPr algn="r">
              <a:defRPr sz="1300"/>
            </a:lvl1pPr>
          </a:lstStyle>
          <a:p>
            <a:fld id="{9C99981A-1EA7-4D83-BA67-7ED03DE124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865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9981A-1EA7-4D83-BA67-7ED03DE1246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105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74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85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08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FA2B-C4F0-4E64-B026-642E4FD2E18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94E05CE-DA8A-EA4A-BC6E-8CDF60C5AC00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A8ED68B-D2D6-FA4C-874E-FF0877DC6DD1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7DB642C-0C17-184C-9217-7713FDFE0A96}"/>
              </a:ext>
            </a:extLst>
          </p:cNvPr>
          <p:cNvSpPr/>
          <p:nvPr/>
        </p:nvSpPr>
        <p:spPr>
          <a:xfrm>
            <a:off x="4925346" y="3720662"/>
            <a:ext cx="2351819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748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" y="110355"/>
            <a:ext cx="11567160" cy="9774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 b="1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" y="1340069"/>
            <a:ext cx="11567160" cy="4836894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277521"/>
            <a:ext cx="2743200" cy="365125"/>
          </a:xfrm>
        </p:spPr>
        <p:txBody>
          <a:bodyPr/>
          <a:lstStyle/>
          <a:p>
            <a:fld id="{97874FFB-B784-43A6-B25B-69CA378C4AB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77521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50252" y="6277521"/>
            <a:ext cx="503548" cy="365125"/>
          </a:xfrm>
        </p:spPr>
        <p:txBody>
          <a:bodyPr/>
          <a:lstStyle>
            <a:lvl1pPr>
              <a:defRPr sz="1800"/>
            </a:lvl1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054E000-A2A1-C345-A42A-CEA9EC4B9014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A631658-99A9-7A4B-9568-17157155D492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102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4F4D762B-B626-544E-9A0F-BAC38E7CF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 i="0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4E70F28-9CDD-C649-8287-5A58A280F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E710C78C-6195-9940-96DB-359AC0D811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7520"/>
            <a:ext cx="2743200" cy="365125"/>
          </a:xfrm>
        </p:spPr>
        <p:txBody>
          <a:bodyPr/>
          <a:lstStyle/>
          <a:p>
            <a:fld id="{B355ECBE-55FB-45DC-83EE-02A0D4BCC1B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DEC338C2-BE14-0145-8D44-C6A500E5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7520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00BB1C4-BF87-204F-AC58-46A09E31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31105" y="6277520"/>
            <a:ext cx="2743200" cy="365125"/>
          </a:xfrm>
        </p:spPr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19EE777-D531-5F42-A85F-2FE8E19E6AEE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545F0D6-C6FE-D44A-807B-A3C0FFE754C7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DE88B7B-68E1-5F4E-8F83-DC754E525558}"/>
              </a:ext>
            </a:extLst>
          </p:cNvPr>
          <p:cNvSpPr/>
          <p:nvPr/>
        </p:nvSpPr>
        <p:spPr>
          <a:xfrm>
            <a:off x="831850" y="4599051"/>
            <a:ext cx="1460295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40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46DEA5D1-9CFB-BC4D-9E78-52CAE9FF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" y="110355"/>
            <a:ext cx="11567160" cy="9774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 b="1">
                <a:solidFill>
                  <a:schemeClr val="accent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1" name="Date Placeholder 3">
            <a:extLst>
              <a:ext uri="{FF2B5EF4-FFF2-40B4-BE49-F238E27FC236}">
                <a16:creationId xmlns:a16="http://schemas.microsoft.com/office/drawing/2014/main" id="{61731B0D-82B5-F74B-9E9F-97072C00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7521"/>
            <a:ext cx="2743200" cy="365125"/>
          </a:xfrm>
        </p:spPr>
        <p:txBody>
          <a:bodyPr/>
          <a:lstStyle/>
          <a:p>
            <a:fld id="{F954A45A-245A-4125-8010-3F8DAB86524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00A3DB7E-46B3-3341-A9FA-C02E8700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7521"/>
            <a:ext cx="4114800" cy="365125"/>
          </a:xfrm>
        </p:spPr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9353B8CC-A867-3449-A2D8-A8DB30937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8532" y="6277521"/>
            <a:ext cx="475268" cy="365125"/>
          </a:xfrm>
        </p:spPr>
        <p:txBody>
          <a:bodyPr/>
          <a:lstStyle>
            <a:lvl1pPr>
              <a:defRPr sz="1800"/>
            </a:lvl1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6660C04-578C-754A-B7A6-27ECCEC0BD9E}"/>
              </a:ext>
            </a:extLst>
          </p:cNvPr>
          <p:cNvSpPr/>
          <p:nvPr/>
        </p:nvSpPr>
        <p:spPr>
          <a:xfrm>
            <a:off x="157655" y="0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DCFC663-B3B1-FD4B-9FC4-5C90CBA093C0}"/>
              </a:ext>
            </a:extLst>
          </p:cNvPr>
          <p:cNvSpPr/>
          <p:nvPr/>
        </p:nvSpPr>
        <p:spPr>
          <a:xfrm>
            <a:off x="157655" y="6707037"/>
            <a:ext cx="11887200" cy="154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983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25AF-4C84-46F2-8F83-B3B88DEAD25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44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12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62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36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32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18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33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71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14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F424-C1D4-4CE7-9018-8EC9EA48960F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585A5-56F7-43C4-904D-36EFF5402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19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277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E29EF7E-9A0D-490A-A064-E85781DA10F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2024/9/27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2775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2775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32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 bwMode="gray">
          <a:xfrm>
            <a:off x="404691" y="517898"/>
            <a:ext cx="11382619" cy="826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タイトル</a:t>
            </a:r>
            <a:r>
              <a:rPr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（企業名）</a:t>
            </a:r>
          </a:p>
        </p:txBody>
      </p:sp>
      <p:sp>
        <p:nvSpPr>
          <p:cNvPr id="12" name="正方形/長方形 11"/>
          <p:cNvSpPr/>
          <p:nvPr/>
        </p:nvSpPr>
        <p:spPr bwMode="gray">
          <a:xfrm>
            <a:off x="1663487" y="3371794"/>
            <a:ext cx="4362041" cy="326396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取組について１枚でわかるような写真・図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410570" y="3372648"/>
            <a:ext cx="1152487" cy="3270863"/>
            <a:chOff x="637530" y="5905061"/>
            <a:chExt cx="1152487" cy="3270863"/>
          </a:xfrm>
        </p:grpSpPr>
        <p:sp>
          <p:nvSpPr>
            <p:cNvPr id="4" name="正方形/長方形 3"/>
            <p:cNvSpPr/>
            <p:nvPr/>
          </p:nvSpPr>
          <p:spPr bwMode="gray">
            <a:xfrm>
              <a:off x="637530" y="5905061"/>
              <a:ext cx="1152487" cy="327086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 bwMode="gray">
            <a:xfrm>
              <a:off x="658802" y="6020816"/>
              <a:ext cx="1117052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該当する</a:t>
              </a:r>
              <a:endParaRPr kumimoji="1" lang="en-US" altLang="ja-JP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pPr algn="ctr"/>
              <a:r>
                <a:rPr kumimoji="1" lang="en-US" altLang="ja-JP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SDGs</a:t>
              </a: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目標</a:t>
              </a:r>
              <a:r>
                <a:rPr kumimoji="1" lang="en-US" altLang="ja-JP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/>
              </a:r>
              <a:br>
                <a:rPr kumimoji="1" lang="en-US" altLang="ja-JP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kumimoji="1" lang="ja-JP" alt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（３つまで）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5" name="テキスト ボックス 24"/>
          <p:cNvSpPr txBox="1"/>
          <p:nvPr/>
        </p:nvSpPr>
        <p:spPr bwMode="gray">
          <a:xfrm>
            <a:off x="454104" y="1772282"/>
            <a:ext cx="547291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記載ください</a:t>
            </a:r>
            <a:endParaRPr lang="ja-JP" alt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 bwMode="gray">
          <a:xfrm>
            <a:off x="6224563" y="1777095"/>
            <a:ext cx="546369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記載ください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404691" y="1729922"/>
            <a:ext cx="5616000" cy="1548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6171310" y="1726534"/>
            <a:ext cx="5616000" cy="1548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175151" y="3653511"/>
            <a:ext cx="5612160" cy="936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404691" y="1401052"/>
            <a:ext cx="1285402" cy="338554"/>
            <a:chOff x="1712422" y="1977660"/>
            <a:chExt cx="1285402" cy="338554"/>
          </a:xfrm>
        </p:grpSpPr>
        <p:sp>
          <p:nvSpPr>
            <p:cNvPr id="33" name="テキスト ボックス 32"/>
            <p:cNvSpPr txBox="1"/>
            <p:nvPr/>
          </p:nvSpPr>
          <p:spPr bwMode="gray">
            <a:xfrm>
              <a:off x="1787236" y="1977660"/>
              <a:ext cx="12105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取組の概要</a:t>
              </a:r>
            </a:p>
          </p:txBody>
        </p:sp>
        <p:sp>
          <p:nvSpPr>
            <p:cNvPr id="34" name="正方形/長方形 33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6166686" y="1400398"/>
            <a:ext cx="2516508" cy="338554"/>
            <a:chOff x="1712422" y="1977660"/>
            <a:chExt cx="2516508" cy="338554"/>
          </a:xfrm>
        </p:grpSpPr>
        <p:sp>
          <p:nvSpPr>
            <p:cNvPr id="39" name="テキスト ボックス 38"/>
            <p:cNvSpPr txBox="1"/>
            <p:nvPr/>
          </p:nvSpPr>
          <p:spPr bwMode="gray">
            <a:xfrm>
              <a:off x="1787236" y="1977660"/>
              <a:ext cx="24416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取組を始めた動機・課題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0" name="正方形/長方形 39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6166686" y="3317913"/>
            <a:ext cx="2721692" cy="338554"/>
            <a:chOff x="1712422" y="1977660"/>
            <a:chExt cx="2721692" cy="338554"/>
          </a:xfrm>
        </p:grpSpPr>
        <p:sp>
          <p:nvSpPr>
            <p:cNvPr id="42" name="テキスト ボックス 41"/>
            <p:cNvSpPr txBox="1"/>
            <p:nvPr/>
          </p:nvSpPr>
          <p:spPr bwMode="gray">
            <a:xfrm>
              <a:off x="1787236" y="1977660"/>
              <a:ext cx="26468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解決に向けた具体策と成果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3" name="正方形/長方形 42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8" name="テキスト ボックス 27"/>
          <p:cNvSpPr txBox="1"/>
          <p:nvPr/>
        </p:nvSpPr>
        <p:spPr bwMode="gray">
          <a:xfrm>
            <a:off x="6241498" y="3695058"/>
            <a:ext cx="544675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記載ください</a:t>
            </a:r>
            <a:endParaRPr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44" name="グループ化 43"/>
          <p:cNvGrpSpPr/>
          <p:nvPr/>
        </p:nvGrpSpPr>
        <p:grpSpPr>
          <a:xfrm>
            <a:off x="6175150" y="4648512"/>
            <a:ext cx="2516508" cy="338554"/>
            <a:chOff x="1712422" y="1977660"/>
            <a:chExt cx="2516508" cy="338554"/>
          </a:xfrm>
        </p:grpSpPr>
        <p:sp>
          <p:nvSpPr>
            <p:cNvPr id="45" name="テキスト ボックス 44"/>
            <p:cNvSpPr txBox="1"/>
            <p:nvPr/>
          </p:nvSpPr>
          <p:spPr bwMode="gray">
            <a:xfrm>
              <a:off x="1787236" y="1977660"/>
              <a:ext cx="24416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取組による定量的な効果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6" name="正方形/長方形 45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147188" y="5652236"/>
            <a:ext cx="1695771" cy="338554"/>
            <a:chOff x="1712422" y="1977660"/>
            <a:chExt cx="1695771" cy="338554"/>
          </a:xfrm>
        </p:grpSpPr>
        <p:sp>
          <p:nvSpPr>
            <p:cNvPr id="48" name="テキスト ボックス 47"/>
            <p:cNvSpPr txBox="1"/>
            <p:nvPr/>
          </p:nvSpPr>
          <p:spPr bwMode="gray">
            <a:xfrm>
              <a:off x="1787236" y="1977660"/>
              <a:ext cx="16209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ja-JP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取組のポイント</a:t>
              </a:r>
              <a:endPara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9" name="正方形/長方形 48"/>
            <p:cNvSpPr/>
            <p:nvPr/>
          </p:nvSpPr>
          <p:spPr bwMode="gray">
            <a:xfrm>
              <a:off x="1712422" y="1995522"/>
              <a:ext cx="74814" cy="302831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ja-JP" altLang="en-US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>
            <a:off x="6161169" y="4987066"/>
            <a:ext cx="5626141" cy="612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7" name="テキスト ボックス 66"/>
          <p:cNvSpPr txBox="1"/>
          <p:nvPr/>
        </p:nvSpPr>
        <p:spPr bwMode="gray">
          <a:xfrm>
            <a:off x="6179390" y="4991591"/>
            <a:ext cx="5534268" cy="623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直接的・間接的な効果を数値を交えて記載ください </a:t>
            </a:r>
            <a:endParaRPr kumimoji="1"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300"/>
              </a:spcAft>
            </a:pP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（例：採用数前年比</a:t>
            </a:r>
            <a:r>
              <a:rPr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</a:t>
            </a:r>
            <a:r>
              <a:rPr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名増、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売上前年比</a:t>
            </a:r>
            <a:r>
              <a:rPr kumimoji="1" lang="en-US" altLang="ja-JP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10%</a:t>
            </a:r>
            <a:r>
              <a:rPr kumimoji="1"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増）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168615" y="5990790"/>
            <a:ext cx="5610616" cy="61200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 bwMode="gray">
          <a:xfrm>
            <a:off x="6168615" y="5996621"/>
            <a:ext cx="554504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※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他者の参考となる成功のポイントを簡潔に記載</a:t>
            </a:r>
            <a:r>
              <a:rPr lang="ja-JP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ください</a:t>
            </a:r>
            <a:endParaRPr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192056" y="135296"/>
            <a:ext cx="3039614" cy="369332"/>
            <a:chOff x="7657399" y="299711"/>
            <a:chExt cx="3039614" cy="369332"/>
          </a:xfrm>
        </p:grpSpPr>
        <p:sp>
          <p:nvSpPr>
            <p:cNvPr id="51" name="テキスト ボックス 50"/>
            <p:cNvSpPr txBox="1"/>
            <p:nvPr/>
          </p:nvSpPr>
          <p:spPr bwMode="gray">
            <a:xfrm>
              <a:off x="7657399" y="299711"/>
              <a:ext cx="3039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kumimoji="1" lang="ja-JP" altLang="en-US" b="1" dirty="0" smtClean="0">
                  <a:ln w="57150">
                    <a:solidFill>
                      <a:schemeClr val="accent2"/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みんなの</a:t>
              </a:r>
              <a:r>
                <a:rPr kumimoji="1" lang="en-US" altLang="ja-JP" b="1" dirty="0" smtClean="0">
                  <a:ln w="57150">
                    <a:solidFill>
                      <a:schemeClr val="accent2"/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SDGs</a:t>
              </a:r>
              <a:r>
                <a:rPr kumimoji="1" lang="ja-JP" altLang="en-US" b="1" dirty="0" smtClean="0">
                  <a:ln w="57150">
                    <a:solidFill>
                      <a:schemeClr val="accent2"/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応募フォーム</a:t>
              </a:r>
              <a:endParaRPr kumimoji="1" lang="ja-JP" altLang="en-US" b="1" dirty="0">
                <a:ln w="57150">
                  <a:solidFill>
                    <a:schemeClr val="accent2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2" name="テキスト ボックス 51"/>
            <p:cNvSpPr txBox="1"/>
            <p:nvPr/>
          </p:nvSpPr>
          <p:spPr bwMode="gray">
            <a:xfrm>
              <a:off x="7657399" y="299711"/>
              <a:ext cx="3039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kumimoji="1" lang="ja-JP" altLang="en-US" b="1" dirty="0" smtClean="0">
                  <a:solidFill>
                    <a:schemeClr val="bg1"/>
                  </a:solidFill>
                </a:rPr>
                <a:t>みんなの</a:t>
              </a:r>
              <a:r>
                <a:rPr kumimoji="1" lang="en-US" altLang="ja-JP" b="1" dirty="0" smtClean="0">
                  <a:solidFill>
                    <a:schemeClr val="bg1"/>
                  </a:solidFill>
                </a:rPr>
                <a:t>SDGs</a:t>
              </a:r>
              <a:r>
                <a:rPr kumimoji="1" lang="ja-JP" altLang="en-US" b="1" dirty="0" smtClean="0">
                  <a:solidFill>
                    <a:schemeClr val="bg1"/>
                  </a:solidFill>
                </a:rPr>
                <a:t> 応募フォーム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テキスト ボックス 52"/>
          <p:cNvSpPr txBox="1"/>
          <p:nvPr/>
        </p:nvSpPr>
        <p:spPr bwMode="gray">
          <a:xfrm>
            <a:off x="6687651" y="236355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企業</a:t>
            </a:r>
            <a:r>
              <a:rPr kumimoji="1" lang="ja-JP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規模：</a:t>
            </a:r>
            <a:r>
              <a:rPr kumimoji="1" lang="ja-JP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／</a:t>
            </a:r>
            <a:r>
              <a:rPr kumimoji="1" lang="ja-JP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業種</a:t>
            </a:r>
            <a:r>
              <a:rPr kumimoji="1" lang="ja-JP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：／</a:t>
            </a:r>
            <a:r>
              <a:rPr kumimoji="1" lang="ja-JP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地域</a:t>
            </a:r>
            <a:r>
              <a:rPr kumimoji="1" lang="ja-JP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：</a:t>
            </a:r>
          </a:p>
        </p:txBody>
      </p:sp>
    </p:spTree>
    <p:extLst>
      <p:ext uri="{BB962C8B-B14F-4D97-AF65-F5344CB8AC3E}">
        <p14:creationId xmlns:p14="http://schemas.microsoft.com/office/powerpoint/2010/main" val="41943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（参考）</a:t>
            </a:r>
            <a:r>
              <a:rPr lang="ja-JP" altLang="en-US" sz="2700" dirty="0" smtClean="0"/>
              <a:t>かながわ みんなの</a:t>
            </a:r>
            <a:r>
              <a:rPr lang="en-US" altLang="ja-JP" sz="2700" dirty="0" smtClean="0"/>
              <a:t>SDGs</a:t>
            </a:r>
            <a:r>
              <a:rPr lang="ja-JP" altLang="en-US" sz="2700" dirty="0" smtClean="0"/>
              <a:t>ゴール</a:t>
            </a:r>
            <a:r>
              <a:rPr lang="ja-JP" altLang="en-US" sz="2700" dirty="0"/>
              <a:t>素材・応募様式に係る注意</a:t>
            </a:r>
            <a:r>
              <a:rPr lang="ja-JP" altLang="en-US" sz="2700" dirty="0" smtClean="0"/>
              <a:t>事項</a:t>
            </a:r>
            <a:endParaRPr kumimoji="1" lang="ja-JP" altLang="en-US" sz="27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1376032" y="6295106"/>
            <a:ext cx="503548" cy="365125"/>
          </a:xfrm>
        </p:spPr>
        <p:txBody>
          <a:bodyPr/>
          <a:lstStyle/>
          <a:p>
            <a:r>
              <a:rPr kumimoji="1" lang="en-US" altLang="ja-JP" dirty="0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kumimoji="1"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3"/>
          <p:cNvSpPr txBox="1">
            <a:spLocks/>
          </p:cNvSpPr>
          <p:nvPr/>
        </p:nvSpPr>
        <p:spPr>
          <a:xfrm>
            <a:off x="1562817" y="3830156"/>
            <a:ext cx="520744" cy="3630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DADBF44-3BCB-8F4A-8AD7-D18A9CB20BF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8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056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317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578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839" y="2448516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72" y="3173999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571" y="3173999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970" y="3180595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369" y="3180595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7" y="3180595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72" y="3899482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037" y="3899482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902" y="391267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767" y="391267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631" y="391267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98" y="462496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329" y="4624964"/>
            <a:ext cx="684000" cy="684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626A8F7-7E57-4A47-A52D-63FDFE7F2401}"/>
              </a:ext>
            </a:extLst>
          </p:cNvPr>
          <p:cNvSpPr/>
          <p:nvPr/>
        </p:nvSpPr>
        <p:spPr>
          <a:xfrm>
            <a:off x="4911938" y="1233164"/>
            <a:ext cx="6783914" cy="5044357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【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応募様式に係る注意事項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】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1" kern="0" noProof="0" dirty="0" smtClean="0">
                <a:solidFill>
                  <a:prstClr val="black"/>
                </a:solidFill>
                <a:latin typeface="+mn-ea"/>
              </a:rPr>
              <a:t>■応募フォームの様式</a:t>
            </a:r>
            <a:r>
              <a:rPr kumimoji="0" lang="ja-JP" altLang="en-US" kern="0" noProof="0" dirty="0" smtClean="0">
                <a:solidFill>
                  <a:prstClr val="black"/>
                </a:solidFill>
                <a:latin typeface="+mn-ea"/>
              </a:rPr>
              <a:t>、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文字サイズ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、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フォントの色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は、</a:t>
            </a:r>
            <a:endParaRPr kumimoji="0" lang="en-US" altLang="ja-JP" kern="0" dirty="0">
              <a:solidFill>
                <a:prstClr val="black"/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　設定から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ea"/>
              </a:rPr>
              <a:t>変更されない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ようお願いいたします。</a:t>
            </a: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lvl="0" defTabSz="457200"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　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・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タイトル</a:t>
            </a:r>
            <a:r>
              <a:rPr kumimoji="0" lang="en-US" altLang="ja-JP" b="0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24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ポイント、本文</a:t>
            </a:r>
            <a:r>
              <a:rPr kumimoji="0" lang="en-US" altLang="ja-JP" u="sng" kern="0" noProof="0" dirty="0">
                <a:solidFill>
                  <a:prstClr val="black"/>
                </a:solidFill>
                <a:latin typeface="+mn-ea"/>
              </a:rPr>
              <a:t>16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ポイントです。</a:t>
            </a: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　</a:t>
            </a:r>
            <a:r>
              <a:rPr kumimoji="0" lang="ja-JP" altLang="en-US" kern="0" dirty="0" smtClean="0">
                <a:solidFill>
                  <a:schemeClr val="accent1"/>
                </a:solidFill>
                <a:latin typeface="+mn-ea"/>
              </a:rPr>
              <a:t>・</a:t>
            </a:r>
            <a:r>
              <a:rPr kumimoji="0" lang="ja-JP" altLang="en-US" kern="0" dirty="0" smtClean="0">
                <a:latin typeface="+mn-ea"/>
              </a:rPr>
              <a:t>フォントの色は</a:t>
            </a:r>
            <a:r>
              <a:rPr kumimoji="0" lang="ja-JP" altLang="en-US" b="1" kern="0" dirty="0" smtClean="0">
                <a:latin typeface="+mn-ea"/>
              </a:rPr>
              <a:t>黒字のみ</a:t>
            </a:r>
            <a:r>
              <a:rPr kumimoji="0" lang="ja-JP" altLang="en-US" kern="0" dirty="0" smtClean="0">
                <a:latin typeface="+mn-ea"/>
              </a:rPr>
              <a:t>です。</a:t>
            </a:r>
            <a:endParaRPr kumimoji="0" lang="en-US" altLang="ja-JP" kern="0" dirty="0" smtClean="0"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■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“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※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記載ください”を消去の上、ご記入ください。</a:t>
            </a:r>
            <a:endParaRPr kumimoji="0" lang="en-US" altLang="ja-JP" kern="0" dirty="0">
              <a:solidFill>
                <a:prstClr val="black"/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■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SDG</a:t>
            </a:r>
            <a:r>
              <a:rPr kumimoji="0" lang="ja-JP" alt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ｓ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の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目標は最大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3</a:t>
            </a:r>
            <a:r>
              <a:rPr kumimoji="0" lang="ja-JP" alt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つま</a:t>
            </a: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で</a:t>
            </a: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左記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からコピーし</a:t>
            </a: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、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張り付</a:t>
            </a:r>
            <a:r>
              <a:rPr kumimoji="0" lang="ja-JP" altLang="en-US" kern="0" dirty="0" err="1" smtClean="0">
                <a:solidFill>
                  <a:prstClr val="black"/>
                </a:solidFill>
                <a:latin typeface="+mn-ea"/>
              </a:rPr>
              <a:t>けくだ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　　</a:t>
            </a:r>
            <a:endParaRPr kumimoji="0" lang="en-US" altLang="ja-JP" kern="0" dirty="0" smtClean="0">
              <a:solidFill>
                <a:prstClr val="black"/>
              </a:solidFill>
              <a:latin typeface="+mn-ea"/>
            </a:endParaRP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　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さい。</a:t>
            </a:r>
            <a:endParaRPr kumimoji="0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  <a:p>
            <a:pPr marR="0" lvl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rPr>
              <a:t>■強調する箇所は</a:t>
            </a:r>
            <a:r>
              <a:rPr kumimoji="0" lang="ja-JP" altLang="en-US" b="1" kern="0" dirty="0" smtClean="0">
                <a:solidFill>
                  <a:prstClr val="black"/>
                </a:solidFill>
                <a:latin typeface="+mn-ea"/>
              </a:rPr>
              <a:t>太字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、</a:t>
            </a:r>
            <a:r>
              <a:rPr kumimoji="0" lang="ja-JP" altLang="en-US" u="sng" kern="0" dirty="0" smtClean="0">
                <a:solidFill>
                  <a:prstClr val="black"/>
                </a:solidFill>
                <a:latin typeface="+mn-ea"/>
              </a:rPr>
              <a:t>下線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などの対応をお願いいたします。</a:t>
            </a:r>
            <a:r>
              <a:rPr kumimoji="0" lang="ja-JP" altLang="en-US" b="1" kern="0" dirty="0" smtClean="0">
                <a:solidFill>
                  <a:prstClr val="black"/>
                </a:solidFill>
                <a:latin typeface="+mn-ea"/>
              </a:rPr>
              <a:t>■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右上の企業規模・業種・地域も記載お願いします。</a:t>
            </a:r>
            <a:r>
              <a:rPr kumimoji="0" lang="ja-JP" altLang="en-US" kern="0" dirty="0">
                <a:solidFill>
                  <a:prstClr val="black"/>
                </a:solidFill>
                <a:latin typeface="+mn-ea"/>
              </a:rPr>
              <a:t>　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　　　</a:t>
            </a:r>
            <a:r>
              <a:rPr kumimoji="0" lang="en-US" altLang="ja-JP" b="1" kern="0" dirty="0" smtClean="0">
                <a:solidFill>
                  <a:prstClr val="black"/>
                </a:solidFill>
                <a:latin typeface="+mn-ea"/>
              </a:rPr>
              <a:t>※</a:t>
            </a:r>
            <a:r>
              <a:rPr kumimoji="0" lang="ja-JP" altLang="en-US" kern="0" dirty="0" smtClean="0">
                <a:solidFill>
                  <a:prstClr val="black"/>
                </a:solidFill>
                <a:latin typeface="+mn-ea"/>
              </a:rPr>
              <a:t>企業規模</a:t>
            </a:r>
            <a:r>
              <a:rPr kumimoji="0" lang="ja-JP" altLang="en-US" b="1" kern="0" dirty="0" smtClean="0">
                <a:solidFill>
                  <a:prstClr val="black"/>
                </a:solidFill>
                <a:latin typeface="+mn-ea"/>
              </a:rPr>
              <a:t>（</a:t>
            </a:r>
            <a:r>
              <a:rPr lang="ja-JP" altLang="en-US" dirty="0" smtClean="0"/>
              <a:t>大企業、中小企業、</a:t>
            </a:r>
            <a:r>
              <a:rPr lang="en-US" altLang="ja-JP" dirty="0" smtClean="0"/>
              <a:t>NPO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大学、団体、その他）</a:t>
            </a:r>
            <a:r>
              <a:rPr lang="ja-JP" altLang="en-US" dirty="0"/>
              <a:t>　</a:t>
            </a:r>
            <a:r>
              <a:rPr kumimoji="0" lang="en-US" altLang="ja-JP" kern="0" dirty="0" smtClean="0">
                <a:latin typeface="+mn-ea"/>
              </a:rPr>
              <a:t>※</a:t>
            </a:r>
            <a:r>
              <a:rPr kumimoji="0" lang="ja-JP" altLang="en-US" kern="0" dirty="0" smtClean="0">
                <a:latin typeface="+mn-ea"/>
              </a:rPr>
              <a:t>業種（製造業、サービス業、福祉団体、大学、その他）　　</a:t>
            </a:r>
            <a:r>
              <a:rPr kumimoji="0" lang="en-US" altLang="ja-JP" kern="0" dirty="0" smtClean="0">
                <a:latin typeface="+mn-ea"/>
              </a:rPr>
              <a:t>※</a:t>
            </a:r>
            <a:r>
              <a:rPr kumimoji="0" lang="ja-JP" altLang="en-US" kern="0" dirty="0" smtClean="0">
                <a:latin typeface="+mn-ea"/>
              </a:rPr>
              <a:t>地域（横浜地域、県央地域、横須賀・三浦地域など）</a:t>
            </a:r>
            <a:endParaRPr kumimoji="0" lang="en-US" altLang="ja-JP" kern="0" dirty="0" smtClean="0">
              <a:latin typeface="+mn-ea"/>
            </a:endParaRPr>
          </a:p>
          <a:p>
            <a:pPr marR="0" lvl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ja-JP" altLang="en-US" kern="0" dirty="0" smtClean="0">
                <a:latin typeface="+mn-ea"/>
              </a:rPr>
              <a:t>■</a:t>
            </a:r>
            <a:r>
              <a:rPr kumimoji="0" lang="ja-JP" altLang="en-US" b="1" kern="0" dirty="0">
                <a:solidFill>
                  <a:srgbClr val="C00000"/>
                </a:solidFill>
                <a:latin typeface="+mn-ea"/>
              </a:rPr>
              <a:t>記載</a:t>
            </a:r>
            <a:r>
              <a:rPr kumimoji="0" lang="ja-JP" altLang="en-US" b="1" kern="0" dirty="0" smtClean="0">
                <a:solidFill>
                  <a:srgbClr val="C00000"/>
                </a:solidFill>
                <a:latin typeface="+mn-ea"/>
              </a:rPr>
              <a:t>例</a:t>
            </a:r>
            <a:r>
              <a:rPr kumimoji="0" lang="ja-JP" altLang="en-US" b="1" kern="0" dirty="0" smtClean="0">
                <a:latin typeface="+mn-ea"/>
              </a:rPr>
              <a:t>をご確認ください。</a:t>
            </a:r>
            <a:endParaRPr kumimoji="0" lang="en-US" altLang="ja-JP" b="1" kern="0" dirty="0" smtClean="0">
              <a:latin typeface="+mn-ea"/>
            </a:endParaRPr>
          </a:p>
          <a:p>
            <a:pPr marR="0" lvl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endParaRPr kumimoji="0" lang="ja-JP" altLang="en-US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12420" y="1233164"/>
            <a:ext cx="4438873" cy="10975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+mn-ea"/>
              </a:rPr>
              <a:t>「目標」</a:t>
            </a: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欄について</a:t>
            </a:r>
            <a:endParaRPr kumimoji="1" lang="en-US" altLang="ja-JP" sz="16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16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取組に関連するＳＤＧｓのゴールを選択し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n-ea"/>
              </a:rPr>
              <a:t>、マークを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添付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+mn-ea"/>
              </a:rPr>
              <a:t>して</a:t>
            </a:r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ください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12420" y="1233164"/>
            <a:ext cx="4438874" cy="4489714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kumimoji="1" lang="ja-JP" altLang="en-US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201123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青">
  <a:themeElements>
    <a:clrScheme name="マイカラーパターン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6FA9"/>
      </a:accent1>
      <a:accent2>
        <a:srgbClr val="36AFCE"/>
      </a:accent2>
      <a:accent3>
        <a:srgbClr val="8BC145"/>
      </a:accent3>
      <a:accent4>
        <a:srgbClr val="1D9A78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40000"/>
            <a:lumOff val="60000"/>
          </a:schemeClr>
        </a:solidFill>
        <a:ln w="28575">
          <a:noFill/>
        </a:ln>
      </a:spPr>
      <a:bodyPr vert="horz" rtlCol="0" anchor="ctr"/>
      <a:lstStyle>
        <a:defPPr algn="ctr">
          <a:defRPr kumimoji="1" sz="12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>
              <a:lumMod val="65000"/>
              <a:lumOff val="3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>
          <a:spcAft>
            <a:spcPts val="1200"/>
          </a:spcAft>
          <a:defRPr kumimoji="1" dirty="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ue" id="{911B23CA-4D01-B64B-8A17-ED24F6AAD33F}" vid="{8406750C-9769-3B4E-B97C-33D654FF818E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334</Words>
  <Application>Microsoft Office PowerPoint</Application>
  <PresentationFormat>ワイド画面</PresentationFormat>
  <Paragraphs>36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ＭＳ Ｐゴシック</vt:lpstr>
      <vt:lpstr>游ゴシック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青</vt:lpstr>
      <vt:lpstr>PowerPoint プレゼンテーション</vt:lpstr>
      <vt:lpstr>（参考）かながわ みんなのSDGsゴール素材・応募様式に係る注意事項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SDGs推進グループ　興津</cp:lastModifiedBy>
  <cp:revision>22</cp:revision>
  <cp:lastPrinted>2024-09-24T01:41:04Z</cp:lastPrinted>
  <dcterms:created xsi:type="dcterms:W3CDTF">2022-09-14T00:38:06Z</dcterms:created>
  <dcterms:modified xsi:type="dcterms:W3CDTF">2024-09-27T07:41:18Z</dcterms:modified>
</cp:coreProperties>
</file>