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5"/>
  </p:notesMasterIdLst>
  <p:sldIdLst>
    <p:sldId id="260" r:id="rId3"/>
    <p:sldId id="261" r:id="rId4"/>
  </p:sldIdLst>
  <p:sldSz cx="12192000" cy="6858000"/>
  <p:notesSz cx="7102475" cy="10233025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user" initials="U" lastIdx="1" clrIdx="0">
    <p:extLst>
      <p:ext uri="{19B8F6BF-5375-455C-9EA6-DF929625EA0E}">
        <p15:presenceInfo xmlns:p15="http://schemas.microsoft.com/office/powerpoint/2012/main" userId="use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06" d="100"/>
          <a:sy n="106" d="100"/>
        </p:scale>
        <p:origin x="79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commentAuthors" Target="commentAuthors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7739" cy="513428"/>
          </a:xfrm>
          <a:prstGeom prst="rect">
            <a:avLst/>
          </a:prstGeom>
        </p:spPr>
        <p:txBody>
          <a:bodyPr vert="horz" lIns="99057" tIns="49528" rIns="99057" bIns="49528" rtlCol="0"/>
          <a:lstStyle>
            <a:lvl1pPr algn="l">
              <a:defRPr sz="13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4023092" y="0"/>
            <a:ext cx="3077739" cy="513428"/>
          </a:xfrm>
          <a:prstGeom prst="rect">
            <a:avLst/>
          </a:prstGeom>
        </p:spPr>
        <p:txBody>
          <a:bodyPr vert="horz" lIns="99057" tIns="49528" rIns="99057" bIns="49528" rtlCol="0"/>
          <a:lstStyle>
            <a:lvl1pPr algn="r">
              <a:defRPr sz="1300"/>
            </a:lvl1pPr>
          </a:lstStyle>
          <a:p>
            <a:fld id="{AD0AE611-1550-4070-87EC-3CFAF702479F}" type="datetimeFigureOut">
              <a:rPr kumimoji="1" lang="ja-JP" altLang="en-US" smtClean="0"/>
              <a:t>2026/8/6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482600" y="1279525"/>
            <a:ext cx="6137275" cy="34528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57" tIns="49528" rIns="99057" bIns="49528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710248" y="4924643"/>
            <a:ext cx="5681980" cy="4029254"/>
          </a:xfrm>
          <a:prstGeom prst="rect">
            <a:avLst/>
          </a:prstGeom>
        </p:spPr>
        <p:txBody>
          <a:bodyPr vert="horz" lIns="99057" tIns="49528" rIns="99057" bIns="49528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719598"/>
            <a:ext cx="3077739" cy="513427"/>
          </a:xfrm>
          <a:prstGeom prst="rect">
            <a:avLst/>
          </a:prstGeom>
        </p:spPr>
        <p:txBody>
          <a:bodyPr vert="horz" lIns="99057" tIns="49528" rIns="99057" bIns="49528" rtlCol="0" anchor="b"/>
          <a:lstStyle>
            <a:lvl1pPr algn="l">
              <a:defRPr sz="13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4023092" y="9719598"/>
            <a:ext cx="3077739" cy="513427"/>
          </a:xfrm>
          <a:prstGeom prst="rect">
            <a:avLst/>
          </a:prstGeom>
        </p:spPr>
        <p:txBody>
          <a:bodyPr vert="horz" lIns="99057" tIns="49528" rIns="99057" bIns="49528" rtlCol="0" anchor="b"/>
          <a:lstStyle>
            <a:lvl1pPr algn="r">
              <a:defRPr sz="1300"/>
            </a:lvl1pPr>
          </a:lstStyle>
          <a:p>
            <a:fld id="{9C99981A-1EA7-4D83-BA67-7ED03DE1246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868655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99981A-1EA7-4D83-BA67-7ED03DE12465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140437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BF424-C1D4-4CE7-9018-8EC9EA48960F}" type="datetimeFigureOut">
              <a:rPr kumimoji="1" lang="ja-JP" altLang="en-US" smtClean="0"/>
              <a:t>2026/8/6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5585A5-56F7-43C4-904D-36EFF540280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607419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BF424-C1D4-4CE7-9018-8EC9EA48960F}" type="datetimeFigureOut">
              <a:rPr kumimoji="1" lang="ja-JP" altLang="en-US" smtClean="0"/>
              <a:t>2026/8/6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5585A5-56F7-43C4-904D-36EFF540280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291247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BF424-C1D4-4CE7-9018-8EC9EA48960F}" type="datetimeFigureOut">
              <a:rPr kumimoji="1" lang="ja-JP" altLang="en-US" smtClean="0"/>
              <a:t>2026/8/6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5585A5-56F7-43C4-904D-36EFF540280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616269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BF424-C1D4-4CE7-9018-8EC9EA48960F}" type="datetimeFigureOut">
              <a:rPr kumimoji="1" lang="ja-JP" altLang="en-US" smtClean="0"/>
              <a:t>2026/8/6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5585A5-56F7-43C4-904D-36EFF540280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05361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BF424-C1D4-4CE7-9018-8EC9EA48960F}" type="datetimeFigureOut">
              <a:rPr kumimoji="1" lang="ja-JP" altLang="en-US" smtClean="0"/>
              <a:t>2026/8/6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5585A5-56F7-43C4-904D-36EFF540280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563270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BF424-C1D4-4CE7-9018-8EC9EA48960F}" type="datetimeFigureOut">
              <a:rPr kumimoji="1" lang="ja-JP" altLang="en-US" smtClean="0"/>
              <a:t>2026/8/6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5585A5-56F7-43C4-904D-36EFF540280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461862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BF424-C1D4-4CE7-9018-8EC9EA48960F}" type="datetimeFigureOut">
              <a:rPr kumimoji="1" lang="ja-JP" altLang="en-US" smtClean="0"/>
              <a:t>2026/8/6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5585A5-56F7-43C4-904D-36EFF540280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313358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BF424-C1D4-4CE7-9018-8EC9EA48960F}" type="datetimeFigureOut">
              <a:rPr kumimoji="1" lang="ja-JP" altLang="en-US" smtClean="0"/>
              <a:t>2026/8/6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5585A5-56F7-43C4-904D-36EFF540280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437111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BF424-C1D4-4CE7-9018-8EC9EA48960F}" type="datetimeFigureOut">
              <a:rPr kumimoji="1" lang="ja-JP" altLang="en-US" smtClean="0"/>
              <a:t>2026/8/6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5585A5-56F7-43C4-904D-36EFF540280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871484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BF424-C1D4-4CE7-9018-8EC9EA48960F}" type="datetimeFigureOut">
              <a:rPr kumimoji="1" lang="ja-JP" altLang="en-US" smtClean="0"/>
              <a:t>2026/8/6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5585A5-56F7-43C4-904D-36EFF540280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458587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BF424-C1D4-4CE7-9018-8EC9EA48960F}" type="datetimeFigureOut">
              <a:rPr kumimoji="1" lang="ja-JP" altLang="en-US" smtClean="0"/>
              <a:t>2026/8/6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5585A5-56F7-43C4-904D-36EFF540280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5308464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8200" y="1122363"/>
            <a:ext cx="10515600" cy="23876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4800" b="1" i="0">
                <a:solidFill>
                  <a:schemeClr val="accent1"/>
                </a:solidFill>
                <a:latin typeface="Yu Gothic" panose="020B0400000000000000" pitchFamily="34" charset="-128"/>
                <a:ea typeface="Yu Gothic" panose="020B0400000000000000" pitchFamily="34" charset="-128"/>
              </a:defRPr>
            </a:lvl1pPr>
          </a:lstStyle>
          <a:p>
            <a:r>
              <a:rPr lang="ja-JP" altLang="en-US" dirty="0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 anchor="ctr"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 dirty="0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CFA2B-C4F0-4E64-B026-642E4FD2E18B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2026/8/6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ADBF44-3BCB-8F4A-8AD7-D18A9CB20BFE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294E05CE-DA8A-EA4A-BC6E-8CDF60C5AC00}"/>
              </a:ext>
            </a:extLst>
          </p:cNvPr>
          <p:cNvSpPr/>
          <p:nvPr/>
        </p:nvSpPr>
        <p:spPr>
          <a:xfrm>
            <a:off x="157655" y="0"/>
            <a:ext cx="11887200" cy="15478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ja-JP" altLang="en-US">
              <a:solidFill>
                <a:prstClr val="white"/>
              </a:solidFill>
            </a:endParaRPr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EA8ED68B-D2D6-FA4C-874E-FF0877DC6DD1}"/>
              </a:ext>
            </a:extLst>
          </p:cNvPr>
          <p:cNvSpPr/>
          <p:nvPr/>
        </p:nvSpPr>
        <p:spPr>
          <a:xfrm>
            <a:off x="157655" y="6707037"/>
            <a:ext cx="11887200" cy="15478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ja-JP" altLang="en-US">
              <a:solidFill>
                <a:prstClr val="white"/>
              </a:solidFill>
            </a:endParaRPr>
          </a:p>
        </p:txBody>
      </p: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47DB642C-0C17-184C-9217-7713FDFE0A96}"/>
              </a:ext>
            </a:extLst>
          </p:cNvPr>
          <p:cNvSpPr/>
          <p:nvPr/>
        </p:nvSpPr>
        <p:spPr>
          <a:xfrm>
            <a:off x="4925346" y="3720662"/>
            <a:ext cx="2351819" cy="15478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ja-JP" alt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974806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2420" y="110355"/>
            <a:ext cx="11567160" cy="977462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100000"/>
              </a:lnSpc>
              <a:defRPr sz="3200" b="1">
                <a:solidFill>
                  <a:schemeClr val="accent1"/>
                </a:solidFill>
                <a:latin typeface="Yu Gothic" panose="020B0400000000000000" pitchFamily="34" charset="-128"/>
                <a:ea typeface="Yu Gothic" panose="020B0400000000000000" pitchFamily="34" charset="-128"/>
              </a:defRPr>
            </a:lvl1pPr>
          </a:lstStyle>
          <a:p>
            <a:r>
              <a:rPr lang="ja-JP" altLang="en-US" dirty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2420" y="1340069"/>
            <a:ext cx="11567160" cy="4836894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277521"/>
            <a:ext cx="2743200" cy="365125"/>
          </a:xfrm>
        </p:spPr>
        <p:txBody>
          <a:bodyPr/>
          <a:lstStyle/>
          <a:p>
            <a:fld id="{97874FFB-B784-43A6-B25B-69CA378C4AB7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2026/8/6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277521"/>
            <a:ext cx="4114800" cy="365125"/>
          </a:xfrm>
        </p:spPr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50252" y="6277521"/>
            <a:ext cx="503548" cy="365125"/>
          </a:xfrm>
        </p:spPr>
        <p:txBody>
          <a:bodyPr/>
          <a:lstStyle>
            <a:lvl1pPr>
              <a:defRPr sz="1800"/>
            </a:lvl1pPr>
          </a:lstStyle>
          <a:p>
            <a:fld id="{0DADBF44-3BCB-8F4A-8AD7-D18A9CB20BFE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0" name="正方形/長方形 19">
            <a:extLst>
              <a:ext uri="{FF2B5EF4-FFF2-40B4-BE49-F238E27FC236}">
                <a16:creationId xmlns:a16="http://schemas.microsoft.com/office/drawing/2014/main" id="{5054E000-A2A1-C345-A42A-CEA9EC4B9014}"/>
              </a:ext>
            </a:extLst>
          </p:cNvPr>
          <p:cNvSpPr/>
          <p:nvPr/>
        </p:nvSpPr>
        <p:spPr>
          <a:xfrm>
            <a:off x="157655" y="0"/>
            <a:ext cx="11887200" cy="15478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ja-JP" altLang="en-US">
              <a:solidFill>
                <a:prstClr val="white"/>
              </a:solidFill>
            </a:endParaRPr>
          </a:p>
        </p:txBody>
      </p:sp>
      <p:sp>
        <p:nvSpPr>
          <p:cNvPr id="21" name="正方形/長方形 20">
            <a:extLst>
              <a:ext uri="{FF2B5EF4-FFF2-40B4-BE49-F238E27FC236}">
                <a16:creationId xmlns:a16="http://schemas.microsoft.com/office/drawing/2014/main" id="{BA631658-99A9-7A4B-9568-17157155D492}"/>
              </a:ext>
            </a:extLst>
          </p:cNvPr>
          <p:cNvSpPr/>
          <p:nvPr/>
        </p:nvSpPr>
        <p:spPr>
          <a:xfrm>
            <a:off x="157655" y="6707037"/>
            <a:ext cx="11887200" cy="15478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ja-JP" alt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510257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">
            <a:extLst>
              <a:ext uri="{FF2B5EF4-FFF2-40B4-BE49-F238E27FC236}">
                <a16:creationId xmlns:a16="http://schemas.microsoft.com/office/drawing/2014/main" id="{4F4D762B-B626-544E-9A0F-BAC38E7CFE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3600" b="1" i="0">
                <a:solidFill>
                  <a:schemeClr val="accent1"/>
                </a:solidFill>
                <a:latin typeface="Yu Gothic" panose="020B0400000000000000" pitchFamily="34" charset="-128"/>
                <a:ea typeface="Yu Gothic" panose="020B0400000000000000" pitchFamily="34" charset="-128"/>
              </a:defRPr>
            </a:lvl1pPr>
          </a:lstStyle>
          <a:p>
            <a:r>
              <a:rPr lang="ja-JP" altLang="en-US" dirty="0"/>
              <a:t>マスター タイトルの書式設定</a:t>
            </a:r>
            <a:endParaRPr lang="en-US" dirty="0"/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E4E70F28-9CDD-C649-8287-5A58A280FF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 anchor="ctr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18" name="Date Placeholder 3">
            <a:extLst>
              <a:ext uri="{FF2B5EF4-FFF2-40B4-BE49-F238E27FC236}">
                <a16:creationId xmlns:a16="http://schemas.microsoft.com/office/drawing/2014/main" id="{E710C78C-6195-9940-96DB-359AC0D8118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277520"/>
            <a:ext cx="2743200" cy="365125"/>
          </a:xfrm>
        </p:spPr>
        <p:txBody>
          <a:bodyPr/>
          <a:lstStyle/>
          <a:p>
            <a:fld id="{B355ECBE-55FB-45DC-83EE-02A0D4BCC1BA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2026/8/6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9" name="Footer Placeholder 4">
            <a:extLst>
              <a:ext uri="{FF2B5EF4-FFF2-40B4-BE49-F238E27FC236}">
                <a16:creationId xmlns:a16="http://schemas.microsoft.com/office/drawing/2014/main" id="{DEC338C2-BE14-0145-8D44-C6A500E5E6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277520"/>
            <a:ext cx="4114800" cy="365125"/>
          </a:xfrm>
        </p:spPr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0" name="Slide Number Placeholder 5">
            <a:extLst>
              <a:ext uri="{FF2B5EF4-FFF2-40B4-BE49-F238E27FC236}">
                <a16:creationId xmlns:a16="http://schemas.microsoft.com/office/drawing/2014/main" id="{600BB1C4-BF87-204F-AC58-46A09E3122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31105" y="6277520"/>
            <a:ext cx="2743200" cy="365125"/>
          </a:xfrm>
        </p:spPr>
        <p:txBody>
          <a:bodyPr/>
          <a:lstStyle/>
          <a:p>
            <a:fld id="{0DADBF44-3BCB-8F4A-8AD7-D18A9CB20BFE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1" name="正方形/長方形 20">
            <a:extLst>
              <a:ext uri="{FF2B5EF4-FFF2-40B4-BE49-F238E27FC236}">
                <a16:creationId xmlns:a16="http://schemas.microsoft.com/office/drawing/2014/main" id="{819EE777-D531-5F42-A85F-2FE8E19E6AEE}"/>
              </a:ext>
            </a:extLst>
          </p:cNvPr>
          <p:cNvSpPr/>
          <p:nvPr/>
        </p:nvSpPr>
        <p:spPr>
          <a:xfrm>
            <a:off x="157655" y="0"/>
            <a:ext cx="11887200" cy="15478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ja-JP" altLang="en-US">
              <a:solidFill>
                <a:prstClr val="white"/>
              </a:solidFill>
            </a:endParaRPr>
          </a:p>
        </p:txBody>
      </p:sp>
      <p:sp>
        <p:nvSpPr>
          <p:cNvPr id="22" name="正方形/長方形 21">
            <a:extLst>
              <a:ext uri="{FF2B5EF4-FFF2-40B4-BE49-F238E27FC236}">
                <a16:creationId xmlns:a16="http://schemas.microsoft.com/office/drawing/2014/main" id="{3545F0D6-C6FE-D44A-807B-A3C0FFE754C7}"/>
              </a:ext>
            </a:extLst>
          </p:cNvPr>
          <p:cNvSpPr/>
          <p:nvPr/>
        </p:nvSpPr>
        <p:spPr>
          <a:xfrm>
            <a:off x="157655" y="6707037"/>
            <a:ext cx="11887200" cy="15478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ja-JP" altLang="en-US">
              <a:solidFill>
                <a:prstClr val="white"/>
              </a:solidFill>
            </a:endParaRPr>
          </a:p>
        </p:txBody>
      </p:sp>
      <p:sp>
        <p:nvSpPr>
          <p:cNvPr id="23" name="正方形/長方形 22">
            <a:extLst>
              <a:ext uri="{FF2B5EF4-FFF2-40B4-BE49-F238E27FC236}">
                <a16:creationId xmlns:a16="http://schemas.microsoft.com/office/drawing/2014/main" id="{6DE88B7B-68E1-5F4E-8F83-DC754E525558}"/>
              </a:ext>
            </a:extLst>
          </p:cNvPr>
          <p:cNvSpPr/>
          <p:nvPr/>
        </p:nvSpPr>
        <p:spPr>
          <a:xfrm>
            <a:off x="831850" y="4599051"/>
            <a:ext cx="1460295" cy="15478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ja-JP" alt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364071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1">
            <a:extLst>
              <a:ext uri="{FF2B5EF4-FFF2-40B4-BE49-F238E27FC236}">
                <a16:creationId xmlns:a16="http://schemas.microsoft.com/office/drawing/2014/main" id="{46DEA5D1-9CFB-BC4D-9E78-52CAE9FFB3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2420" y="110355"/>
            <a:ext cx="11567160" cy="977462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100000"/>
              </a:lnSpc>
              <a:defRPr sz="3200" b="1">
                <a:solidFill>
                  <a:schemeClr val="accent1"/>
                </a:solidFill>
                <a:latin typeface="Yu Gothic" panose="020B0400000000000000" pitchFamily="34" charset="-128"/>
                <a:ea typeface="Yu Gothic" panose="020B0400000000000000" pitchFamily="34" charset="-128"/>
              </a:defRPr>
            </a:lvl1pPr>
          </a:lstStyle>
          <a:p>
            <a:r>
              <a:rPr lang="ja-JP" altLang="en-US" dirty="0"/>
              <a:t>マスター タイトルの書式設定</a:t>
            </a:r>
            <a:endParaRPr lang="en-US" dirty="0"/>
          </a:p>
        </p:txBody>
      </p:sp>
      <p:sp>
        <p:nvSpPr>
          <p:cNvPr id="31" name="Date Placeholder 3">
            <a:extLst>
              <a:ext uri="{FF2B5EF4-FFF2-40B4-BE49-F238E27FC236}">
                <a16:creationId xmlns:a16="http://schemas.microsoft.com/office/drawing/2014/main" id="{61731B0D-82B5-F74B-9E9F-97072C008F0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277521"/>
            <a:ext cx="2743200" cy="365125"/>
          </a:xfrm>
        </p:spPr>
        <p:txBody>
          <a:bodyPr/>
          <a:lstStyle/>
          <a:p>
            <a:fld id="{F954A45A-245A-4125-8010-3F8DAB86524B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2026/8/6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2" name="Footer Placeholder 4">
            <a:extLst>
              <a:ext uri="{FF2B5EF4-FFF2-40B4-BE49-F238E27FC236}">
                <a16:creationId xmlns:a16="http://schemas.microsoft.com/office/drawing/2014/main" id="{00A3DB7E-46B3-3341-A9FA-C02E870049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277521"/>
            <a:ext cx="4114800" cy="365125"/>
          </a:xfrm>
        </p:spPr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3" name="Slide Number Placeholder 5">
            <a:extLst>
              <a:ext uri="{FF2B5EF4-FFF2-40B4-BE49-F238E27FC236}">
                <a16:creationId xmlns:a16="http://schemas.microsoft.com/office/drawing/2014/main" id="{9353B8CC-A867-3449-A2D8-A8DB309377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78532" y="6277521"/>
            <a:ext cx="475268" cy="365125"/>
          </a:xfrm>
        </p:spPr>
        <p:txBody>
          <a:bodyPr/>
          <a:lstStyle>
            <a:lvl1pPr>
              <a:defRPr sz="1800"/>
            </a:lvl1pPr>
          </a:lstStyle>
          <a:p>
            <a:fld id="{0DADBF44-3BCB-8F4A-8AD7-D18A9CB20BFE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4" name="正方形/長方形 33">
            <a:extLst>
              <a:ext uri="{FF2B5EF4-FFF2-40B4-BE49-F238E27FC236}">
                <a16:creationId xmlns:a16="http://schemas.microsoft.com/office/drawing/2014/main" id="{16660C04-578C-754A-B7A6-27ECCEC0BD9E}"/>
              </a:ext>
            </a:extLst>
          </p:cNvPr>
          <p:cNvSpPr/>
          <p:nvPr/>
        </p:nvSpPr>
        <p:spPr>
          <a:xfrm>
            <a:off x="157655" y="0"/>
            <a:ext cx="11887200" cy="15478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ja-JP" altLang="en-US">
              <a:solidFill>
                <a:prstClr val="white"/>
              </a:solidFill>
            </a:endParaRPr>
          </a:p>
        </p:txBody>
      </p:sp>
      <p:sp>
        <p:nvSpPr>
          <p:cNvPr id="35" name="正方形/長方形 34">
            <a:extLst>
              <a:ext uri="{FF2B5EF4-FFF2-40B4-BE49-F238E27FC236}">
                <a16:creationId xmlns:a16="http://schemas.microsoft.com/office/drawing/2014/main" id="{7DCFC663-B3B1-FD4B-9FC4-5C90CBA093C0}"/>
              </a:ext>
            </a:extLst>
          </p:cNvPr>
          <p:cNvSpPr/>
          <p:nvPr/>
        </p:nvSpPr>
        <p:spPr>
          <a:xfrm>
            <a:off x="157655" y="6707037"/>
            <a:ext cx="11887200" cy="15478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ja-JP" alt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298398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3A25AF-4C84-46F2-8F83-B3B88DEAD25C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2026/8/6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ADBF44-3BCB-8F4A-8AD7-D18A9CB20BFE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34475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CBF424-C1D4-4CE7-9018-8EC9EA48960F}" type="datetimeFigureOut">
              <a:rPr kumimoji="1" lang="ja-JP" altLang="en-US" smtClean="0"/>
              <a:t>2026/8/6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5585A5-56F7-43C4-904D-36EFF540280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471915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27752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/>
            <a:fld id="{6E29EF7E-9A0D-490A-A064-E85781DA10F1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 defTabSz="457200"/>
              <a:t>2026/8/6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27752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/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27752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/>
            <a:fld id="{0DADBF44-3BCB-8F4A-8AD7-D18A9CB20BFE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 defTabSz="457200"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932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5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/>
          <p:cNvSpPr/>
          <p:nvPr/>
        </p:nvSpPr>
        <p:spPr bwMode="gray">
          <a:xfrm>
            <a:off x="404691" y="517898"/>
            <a:ext cx="11382619" cy="82676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タイトル</a:t>
            </a:r>
            <a:endParaRPr kumimoji="1" lang="en-US" altLang="ja-JP" sz="24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algn="ctr"/>
            <a:r>
              <a:rPr kumimoji="1" lang="ja-JP" altLang="en-US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（</a:t>
            </a:r>
            <a:r>
              <a:rPr kumimoji="1" lang="ja-JP" altLang="en-US" sz="2400" u="sng" dirty="0">
                <a:solidFill>
                  <a:schemeClr val="tx1">
                    <a:lumMod val="85000"/>
                    <a:lumOff val="15000"/>
                  </a:schemeClr>
                </a:solidFill>
              </a:rPr>
              <a:t>企業名（応募者）</a:t>
            </a:r>
            <a:r>
              <a:rPr kumimoji="1" lang="en-US" altLang="ja-JP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×</a:t>
            </a:r>
            <a:r>
              <a:rPr kumimoji="1" lang="ja-JP" altLang="en-US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企業名（連携先））</a:t>
            </a:r>
          </a:p>
        </p:txBody>
      </p:sp>
      <p:sp>
        <p:nvSpPr>
          <p:cNvPr id="12" name="正方形/長方形 11"/>
          <p:cNvSpPr/>
          <p:nvPr/>
        </p:nvSpPr>
        <p:spPr bwMode="gray">
          <a:xfrm>
            <a:off x="1663487" y="3371794"/>
            <a:ext cx="4362041" cy="3263961"/>
          </a:xfrm>
          <a:prstGeom prst="rect">
            <a:avLst/>
          </a:prstGeom>
          <a:solidFill>
            <a:schemeClr val="bg1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r>
              <a:rPr kumimoji="1" lang="ja-JP" altLang="en-US" sz="1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取組について１枚でわかるような写真・図</a:t>
            </a:r>
          </a:p>
        </p:txBody>
      </p:sp>
      <p:grpSp>
        <p:nvGrpSpPr>
          <p:cNvPr id="2" name="グループ化 1"/>
          <p:cNvGrpSpPr/>
          <p:nvPr/>
        </p:nvGrpSpPr>
        <p:grpSpPr>
          <a:xfrm>
            <a:off x="410570" y="3372648"/>
            <a:ext cx="1152487" cy="3270863"/>
            <a:chOff x="637530" y="5905061"/>
            <a:chExt cx="1152487" cy="3270863"/>
          </a:xfrm>
        </p:grpSpPr>
        <p:sp>
          <p:nvSpPr>
            <p:cNvPr id="4" name="正方形/長方形 3"/>
            <p:cNvSpPr/>
            <p:nvPr/>
          </p:nvSpPr>
          <p:spPr bwMode="gray">
            <a:xfrm>
              <a:off x="637530" y="5905061"/>
              <a:ext cx="1152487" cy="3270863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rtlCol="0" anchor="ctr"/>
            <a:lstStyle/>
            <a:p>
              <a:pPr algn="ctr"/>
              <a:endParaRPr kumimoji="1" lang="ja-JP" altLang="en-US" sz="1400" b="1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8" name="テキスト ボックス 17"/>
            <p:cNvSpPr txBox="1"/>
            <p:nvPr/>
          </p:nvSpPr>
          <p:spPr bwMode="gray">
            <a:xfrm>
              <a:off x="658802" y="6020816"/>
              <a:ext cx="1117052" cy="7540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6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該当する</a:t>
              </a:r>
              <a:endParaRPr kumimoji="1" lang="en-US" altLang="ja-JP" sz="1600" b="1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  <a:p>
              <a:pPr algn="ctr"/>
              <a:r>
                <a:rPr kumimoji="1" lang="en-US" altLang="ja-JP" sz="16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SDGs</a:t>
              </a:r>
              <a:r>
                <a:rPr kumimoji="1" lang="ja-JP" altLang="en-US" sz="16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目標</a:t>
              </a:r>
              <a:br>
                <a:rPr kumimoji="1" lang="en-US" altLang="ja-JP" sz="16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</a:br>
              <a:r>
                <a:rPr kumimoji="1" lang="ja-JP" altLang="en-US" sz="11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（３つまで）</a:t>
              </a:r>
              <a:endParaRPr kumimoji="1" lang="ja-JP" altLang="en-US" sz="16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sp>
        <p:nvSpPr>
          <p:cNvPr id="29" name="正方形/長方形 28"/>
          <p:cNvSpPr/>
          <p:nvPr/>
        </p:nvSpPr>
        <p:spPr>
          <a:xfrm>
            <a:off x="404691" y="1729922"/>
            <a:ext cx="5616000" cy="1548000"/>
          </a:xfrm>
          <a:prstGeom prst="rect">
            <a:avLst/>
          </a:prstGeom>
          <a:noFill/>
          <a:ln w="95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t"/>
          <a:lstStyle/>
          <a:p>
            <a:pPr>
              <a:spcAft>
                <a:spcPts val="300"/>
              </a:spcAft>
            </a:pPr>
            <a:r>
              <a:rPr lang="en-US" altLang="ja-JP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※</a:t>
            </a:r>
            <a:r>
              <a:rPr lang="ja-JP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各パートナーの強みをどのように生かしたのかわかるようご記入ください。（全角</a:t>
            </a:r>
            <a:r>
              <a:rPr lang="en-US" altLang="ja-JP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162</a:t>
            </a:r>
            <a:r>
              <a:rPr lang="ja-JP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文字以内）</a:t>
            </a:r>
          </a:p>
        </p:txBody>
      </p:sp>
      <p:sp>
        <p:nvSpPr>
          <p:cNvPr id="30" name="正方形/長方形 29"/>
          <p:cNvSpPr/>
          <p:nvPr/>
        </p:nvSpPr>
        <p:spPr>
          <a:xfrm>
            <a:off x="6171310" y="1726534"/>
            <a:ext cx="5616000" cy="1548000"/>
          </a:xfrm>
          <a:prstGeom prst="rect">
            <a:avLst/>
          </a:prstGeom>
          <a:noFill/>
          <a:ln w="95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t"/>
          <a:lstStyle/>
          <a:p>
            <a:r>
              <a:rPr lang="en-US" altLang="ja-JP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※</a:t>
            </a:r>
            <a:r>
              <a:rPr lang="ja-JP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ご記入ください。（全角</a:t>
            </a:r>
            <a:r>
              <a:rPr lang="en-US" altLang="ja-JP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162</a:t>
            </a:r>
            <a:r>
              <a:rPr lang="ja-JP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文字以内）</a:t>
            </a:r>
          </a:p>
        </p:txBody>
      </p:sp>
      <p:sp>
        <p:nvSpPr>
          <p:cNvPr id="31" name="正方形/長方形 30"/>
          <p:cNvSpPr/>
          <p:nvPr/>
        </p:nvSpPr>
        <p:spPr>
          <a:xfrm>
            <a:off x="6175151" y="3653511"/>
            <a:ext cx="5612160" cy="936000"/>
          </a:xfrm>
          <a:prstGeom prst="rect">
            <a:avLst/>
          </a:prstGeom>
          <a:noFill/>
          <a:ln w="95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t"/>
          <a:lstStyle/>
          <a:p>
            <a:r>
              <a:rPr lang="en-US" altLang="ja-JP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※</a:t>
            </a:r>
            <a:r>
              <a:rPr lang="ja-JP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ご記入ください。（全角８１文字以内）</a:t>
            </a:r>
          </a:p>
        </p:txBody>
      </p:sp>
      <p:grpSp>
        <p:nvGrpSpPr>
          <p:cNvPr id="27" name="グループ化 26"/>
          <p:cNvGrpSpPr/>
          <p:nvPr/>
        </p:nvGrpSpPr>
        <p:grpSpPr>
          <a:xfrm>
            <a:off x="404691" y="1401052"/>
            <a:ext cx="1285402" cy="338554"/>
            <a:chOff x="1712422" y="1977660"/>
            <a:chExt cx="1285402" cy="338554"/>
          </a:xfrm>
        </p:grpSpPr>
        <p:sp>
          <p:nvSpPr>
            <p:cNvPr id="33" name="テキスト ボックス 32"/>
            <p:cNvSpPr txBox="1"/>
            <p:nvPr/>
          </p:nvSpPr>
          <p:spPr bwMode="gray">
            <a:xfrm>
              <a:off x="1787236" y="1977660"/>
              <a:ext cx="1210588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spcAft>
                  <a:spcPts val="300"/>
                </a:spcAft>
              </a:pPr>
              <a:r>
                <a:rPr kumimoji="1" lang="ja-JP" altLang="en-US" sz="16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取組の概要</a:t>
              </a:r>
            </a:p>
          </p:txBody>
        </p:sp>
        <p:sp>
          <p:nvSpPr>
            <p:cNvPr id="34" name="正方形/長方形 33"/>
            <p:cNvSpPr/>
            <p:nvPr/>
          </p:nvSpPr>
          <p:spPr bwMode="gray">
            <a:xfrm>
              <a:off x="1712422" y="1995522"/>
              <a:ext cx="74814" cy="302831"/>
            </a:xfrm>
            <a:prstGeom prst="rect">
              <a:avLst/>
            </a:prstGeom>
            <a:solidFill>
              <a:schemeClr val="accent1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rtlCol="0" anchor="ctr"/>
            <a:lstStyle/>
            <a:p>
              <a:pPr algn="ctr"/>
              <a:endParaRPr kumimoji="1" lang="ja-JP" altLang="en-US" sz="1200" b="1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grpSp>
        <p:nvGrpSpPr>
          <p:cNvPr id="38" name="グループ化 37"/>
          <p:cNvGrpSpPr/>
          <p:nvPr/>
        </p:nvGrpSpPr>
        <p:grpSpPr>
          <a:xfrm>
            <a:off x="6166686" y="1400398"/>
            <a:ext cx="2516508" cy="338554"/>
            <a:chOff x="1712422" y="1977660"/>
            <a:chExt cx="2516508" cy="338554"/>
          </a:xfrm>
        </p:grpSpPr>
        <p:sp>
          <p:nvSpPr>
            <p:cNvPr id="39" name="テキスト ボックス 38"/>
            <p:cNvSpPr txBox="1"/>
            <p:nvPr/>
          </p:nvSpPr>
          <p:spPr bwMode="gray">
            <a:xfrm>
              <a:off x="1787236" y="1977660"/>
              <a:ext cx="2441694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spcAft>
                  <a:spcPts val="300"/>
                </a:spcAft>
              </a:pPr>
              <a:r>
                <a:rPr kumimoji="1" lang="ja-JP" altLang="en-US" sz="16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取組を始めた動機・課題</a:t>
              </a:r>
              <a:endParaRPr kumimoji="1" lang="ja-JP" altLang="en-US" sz="16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40" name="正方形/長方形 39"/>
            <p:cNvSpPr/>
            <p:nvPr/>
          </p:nvSpPr>
          <p:spPr bwMode="gray">
            <a:xfrm>
              <a:off x="1712422" y="1995522"/>
              <a:ext cx="74814" cy="302831"/>
            </a:xfrm>
            <a:prstGeom prst="rect">
              <a:avLst/>
            </a:prstGeom>
            <a:solidFill>
              <a:schemeClr val="accent1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rtlCol="0" anchor="ctr"/>
            <a:lstStyle/>
            <a:p>
              <a:pPr algn="ctr"/>
              <a:endParaRPr kumimoji="1" lang="ja-JP" altLang="en-US" sz="1200" b="1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grpSp>
        <p:nvGrpSpPr>
          <p:cNvPr id="41" name="グループ化 40"/>
          <p:cNvGrpSpPr/>
          <p:nvPr/>
        </p:nvGrpSpPr>
        <p:grpSpPr>
          <a:xfrm>
            <a:off x="6166686" y="3317913"/>
            <a:ext cx="2721692" cy="338554"/>
            <a:chOff x="1712422" y="1977660"/>
            <a:chExt cx="2721692" cy="338554"/>
          </a:xfrm>
        </p:grpSpPr>
        <p:sp>
          <p:nvSpPr>
            <p:cNvPr id="42" name="テキスト ボックス 41"/>
            <p:cNvSpPr txBox="1"/>
            <p:nvPr/>
          </p:nvSpPr>
          <p:spPr bwMode="gray">
            <a:xfrm>
              <a:off x="1787236" y="1977660"/>
              <a:ext cx="2646878" cy="338554"/>
            </a:xfrm>
            <a:prstGeom prst="rect">
              <a:avLst/>
            </a:prstGeom>
            <a:noFill/>
          </p:spPr>
          <p:txBody>
            <a:bodyPr wrap="none" rtlCol="0" anchor="t">
              <a:spAutoFit/>
            </a:bodyPr>
            <a:lstStyle/>
            <a:p>
              <a:pPr>
                <a:spcAft>
                  <a:spcPts val="300"/>
                </a:spcAft>
              </a:pPr>
              <a:r>
                <a:rPr kumimoji="1" lang="ja-JP" altLang="en-US" sz="16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解決に向けた具体策と成果</a:t>
              </a:r>
              <a:endParaRPr kumimoji="1" lang="ja-JP" altLang="en-US" sz="16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43" name="正方形/長方形 42"/>
            <p:cNvSpPr/>
            <p:nvPr/>
          </p:nvSpPr>
          <p:spPr bwMode="gray">
            <a:xfrm>
              <a:off x="1712422" y="1995522"/>
              <a:ext cx="74814" cy="302831"/>
            </a:xfrm>
            <a:prstGeom prst="rect">
              <a:avLst/>
            </a:prstGeom>
            <a:solidFill>
              <a:schemeClr val="accent1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rtlCol="0" anchor="t"/>
            <a:lstStyle/>
            <a:p>
              <a:endParaRPr kumimoji="1" lang="ja-JP" altLang="en-US" sz="1200" b="1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grpSp>
        <p:nvGrpSpPr>
          <p:cNvPr id="23" name="グループ化 22"/>
          <p:cNvGrpSpPr/>
          <p:nvPr/>
        </p:nvGrpSpPr>
        <p:grpSpPr>
          <a:xfrm>
            <a:off x="257700" y="136026"/>
            <a:ext cx="2084225" cy="371696"/>
            <a:chOff x="8135089" y="297347"/>
            <a:chExt cx="2084225" cy="371696"/>
          </a:xfrm>
        </p:grpSpPr>
        <p:sp>
          <p:nvSpPr>
            <p:cNvPr id="24" name="テキスト ボックス 23"/>
            <p:cNvSpPr txBox="1"/>
            <p:nvPr/>
          </p:nvSpPr>
          <p:spPr bwMode="gray">
            <a:xfrm>
              <a:off x="8135089" y="299711"/>
              <a:ext cx="208422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spcAft>
                  <a:spcPts val="300"/>
                </a:spcAft>
              </a:pPr>
              <a:r>
                <a:rPr kumimoji="1" lang="ja-JP" altLang="en-US" b="1" dirty="0">
                  <a:ln w="57150">
                    <a:solidFill>
                      <a:schemeClr val="accent6"/>
                    </a:solidFill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連携賞 応募</a:t>
              </a:r>
              <a:r>
                <a:rPr lang="ja-JP" altLang="en-US" b="1" dirty="0">
                  <a:ln w="57150">
                    <a:solidFill>
                      <a:schemeClr val="accent6"/>
                    </a:solidFill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申請書</a:t>
              </a:r>
              <a:endParaRPr kumimoji="1" lang="ja-JP" altLang="en-US" b="1" dirty="0">
                <a:ln w="57150">
                  <a:solidFill>
                    <a:schemeClr val="accent6"/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5" name="テキスト ボックス 34"/>
            <p:cNvSpPr txBox="1"/>
            <p:nvPr/>
          </p:nvSpPr>
          <p:spPr bwMode="gray">
            <a:xfrm>
              <a:off x="8135089" y="297347"/>
              <a:ext cx="208422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spcAft>
                  <a:spcPts val="300"/>
                </a:spcAft>
              </a:pPr>
              <a:r>
                <a:rPr kumimoji="1" lang="ja-JP" altLang="en-US" b="1" dirty="0">
                  <a:solidFill>
                    <a:schemeClr val="bg1"/>
                  </a:solidFill>
                </a:rPr>
                <a:t>連携賞 応募</a:t>
              </a:r>
              <a:r>
                <a:rPr lang="ja-JP" altLang="en-US" b="1" dirty="0">
                  <a:solidFill>
                    <a:schemeClr val="bg1"/>
                  </a:solidFill>
                </a:rPr>
                <a:t>申請書</a:t>
              </a:r>
              <a:endParaRPr kumimoji="1" lang="ja-JP" altLang="en-US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4" name="グループ化 43"/>
          <p:cNvGrpSpPr/>
          <p:nvPr/>
        </p:nvGrpSpPr>
        <p:grpSpPr>
          <a:xfrm>
            <a:off x="6175150" y="4648512"/>
            <a:ext cx="2516508" cy="338554"/>
            <a:chOff x="1712422" y="1977660"/>
            <a:chExt cx="2516508" cy="338554"/>
          </a:xfrm>
        </p:grpSpPr>
        <p:sp>
          <p:nvSpPr>
            <p:cNvPr id="45" name="テキスト ボックス 44"/>
            <p:cNvSpPr txBox="1"/>
            <p:nvPr/>
          </p:nvSpPr>
          <p:spPr bwMode="gray">
            <a:xfrm>
              <a:off x="1787236" y="1977660"/>
              <a:ext cx="2441694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spcAft>
                  <a:spcPts val="300"/>
                </a:spcAft>
              </a:pPr>
              <a:r>
                <a:rPr lang="ja-JP" altLang="en-US" sz="16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取組による定量的な効果</a:t>
              </a:r>
              <a:endParaRPr kumimoji="1" lang="ja-JP" altLang="en-US" sz="16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46" name="正方形/長方形 45"/>
            <p:cNvSpPr/>
            <p:nvPr/>
          </p:nvSpPr>
          <p:spPr bwMode="gray">
            <a:xfrm>
              <a:off x="1712422" y="1995522"/>
              <a:ext cx="74814" cy="302831"/>
            </a:xfrm>
            <a:prstGeom prst="rect">
              <a:avLst/>
            </a:prstGeom>
            <a:solidFill>
              <a:schemeClr val="accent1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rtlCol="0" anchor="ctr"/>
            <a:lstStyle/>
            <a:p>
              <a:pPr algn="ctr"/>
              <a:endParaRPr kumimoji="1" lang="ja-JP" altLang="en-US" sz="1200" b="1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grpSp>
        <p:nvGrpSpPr>
          <p:cNvPr id="47" name="グループ化 46"/>
          <p:cNvGrpSpPr/>
          <p:nvPr/>
        </p:nvGrpSpPr>
        <p:grpSpPr>
          <a:xfrm>
            <a:off x="6147188" y="5652236"/>
            <a:ext cx="1695771" cy="338554"/>
            <a:chOff x="1712422" y="1977660"/>
            <a:chExt cx="1695771" cy="338554"/>
          </a:xfrm>
        </p:grpSpPr>
        <p:sp>
          <p:nvSpPr>
            <p:cNvPr id="48" name="テキスト ボックス 47"/>
            <p:cNvSpPr txBox="1"/>
            <p:nvPr/>
          </p:nvSpPr>
          <p:spPr bwMode="gray">
            <a:xfrm>
              <a:off x="1787236" y="1977660"/>
              <a:ext cx="1620957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spcAft>
                  <a:spcPts val="300"/>
                </a:spcAft>
              </a:pPr>
              <a:r>
                <a:rPr lang="ja-JP" altLang="en-US" sz="16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連携のポイント</a:t>
              </a:r>
              <a:endParaRPr kumimoji="1" lang="ja-JP" altLang="en-US" sz="16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49" name="正方形/長方形 48"/>
            <p:cNvSpPr/>
            <p:nvPr/>
          </p:nvSpPr>
          <p:spPr bwMode="gray">
            <a:xfrm>
              <a:off x="1712422" y="1995522"/>
              <a:ext cx="74814" cy="302831"/>
            </a:xfrm>
            <a:prstGeom prst="rect">
              <a:avLst/>
            </a:prstGeom>
            <a:solidFill>
              <a:schemeClr val="accent1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rtlCol="0" anchor="ctr"/>
            <a:lstStyle/>
            <a:p>
              <a:pPr algn="ctr"/>
              <a:endParaRPr kumimoji="1" lang="ja-JP" altLang="en-US" sz="1200" b="1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sp>
        <p:nvSpPr>
          <p:cNvPr id="66" name="正方形/長方形 65"/>
          <p:cNvSpPr/>
          <p:nvPr/>
        </p:nvSpPr>
        <p:spPr>
          <a:xfrm>
            <a:off x="6161169" y="4987066"/>
            <a:ext cx="5626141" cy="612000"/>
          </a:xfrm>
          <a:prstGeom prst="rect">
            <a:avLst/>
          </a:prstGeom>
          <a:noFill/>
          <a:ln w="95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t"/>
          <a:lstStyle/>
          <a:p>
            <a:pPr>
              <a:spcAft>
                <a:spcPts val="300"/>
              </a:spcAft>
            </a:pPr>
            <a:r>
              <a:rPr lang="en-US" altLang="ja-JP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※</a:t>
            </a:r>
            <a:r>
              <a:rPr lang="ja-JP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直接的・間接的な効果を数値を交えてご記入ください。</a:t>
            </a:r>
            <a:endParaRPr lang="en-US" altLang="ja-JP" sz="1600" dirty="0">
              <a:solidFill>
                <a:schemeClr val="tx1">
                  <a:lumMod val="85000"/>
                  <a:lumOff val="15000"/>
                </a:schemeClr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>
              <a:spcAft>
                <a:spcPts val="300"/>
              </a:spcAft>
            </a:pPr>
            <a:r>
              <a:rPr lang="ja-JP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（全角５４文字以内） （例：採用数前年比</a:t>
            </a:r>
            <a:r>
              <a:rPr lang="en-US" altLang="ja-JP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5</a:t>
            </a:r>
            <a:r>
              <a:rPr lang="ja-JP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名増）</a:t>
            </a:r>
          </a:p>
        </p:txBody>
      </p:sp>
      <p:sp>
        <p:nvSpPr>
          <p:cNvPr id="36" name="正方形/長方形 35"/>
          <p:cNvSpPr/>
          <p:nvPr/>
        </p:nvSpPr>
        <p:spPr>
          <a:xfrm>
            <a:off x="6168615" y="5990790"/>
            <a:ext cx="5610616" cy="612000"/>
          </a:xfrm>
          <a:prstGeom prst="rect">
            <a:avLst/>
          </a:prstGeom>
          <a:noFill/>
          <a:ln w="95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t"/>
          <a:lstStyle/>
          <a:p>
            <a:r>
              <a:rPr lang="en-US" altLang="ja-JP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※</a:t>
            </a:r>
            <a:r>
              <a:rPr lang="ja-JP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他者の参考となる成功のポイントを簡潔にご記入ください</a:t>
            </a:r>
            <a:r>
              <a:rPr lang="ja-JP" altLang="en-US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。</a:t>
            </a:r>
            <a:endParaRPr lang="en-US" altLang="ja-JP" sz="1600" b="1" dirty="0">
              <a:solidFill>
                <a:schemeClr val="tx1">
                  <a:lumMod val="85000"/>
                  <a:lumOff val="15000"/>
                </a:schemeClr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r>
              <a:rPr lang="ja-JP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（全角５４文字以内）</a:t>
            </a:r>
            <a:endParaRPr lang="en-US" altLang="ja-JP" sz="1600" dirty="0">
              <a:solidFill>
                <a:schemeClr val="tx1">
                  <a:lumMod val="85000"/>
                  <a:lumOff val="15000"/>
                </a:schemeClr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DC7D21DB-919D-AB34-CF35-742470512F05}"/>
              </a:ext>
            </a:extLst>
          </p:cNvPr>
          <p:cNvSpPr txBox="1"/>
          <p:nvPr/>
        </p:nvSpPr>
        <p:spPr bwMode="gray">
          <a:xfrm>
            <a:off x="11109652" y="194193"/>
            <a:ext cx="108234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Aft>
                <a:spcPts val="300"/>
              </a:spcAft>
            </a:pPr>
            <a:r>
              <a:rPr lang="ja-JP" altLang="en-US" sz="1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（様式２）</a:t>
            </a:r>
            <a:endParaRPr kumimoji="1" lang="ja-JP" altLang="en-US" sz="14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69491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ja-JP" altLang="en-US" dirty="0"/>
              <a:t>（参考）</a:t>
            </a:r>
            <a:r>
              <a:rPr lang="ja-JP" altLang="en-US" sz="2700" dirty="0"/>
              <a:t>かながわ みんなの</a:t>
            </a:r>
            <a:r>
              <a:rPr lang="en-US" altLang="ja-JP" sz="2700" dirty="0"/>
              <a:t>SDGs</a:t>
            </a:r>
            <a:r>
              <a:rPr lang="ja-JP" altLang="en-US" sz="2700" dirty="0"/>
              <a:t>ゴール素材・応募様式に係る注意事項</a:t>
            </a:r>
            <a:endParaRPr kumimoji="1" lang="ja-JP" altLang="en-US" sz="270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>
          <a:xfrm>
            <a:off x="11376032" y="6295106"/>
            <a:ext cx="503548" cy="365125"/>
          </a:xfrm>
        </p:spPr>
        <p:txBody>
          <a:bodyPr/>
          <a:lstStyle/>
          <a:p>
            <a:r>
              <a:rPr lang="en-US" altLang="ja-JP" dirty="0">
                <a:solidFill>
                  <a:prstClr val="black">
                    <a:tint val="75000"/>
                  </a:prstClr>
                </a:solidFill>
              </a:rPr>
              <a:t>2</a:t>
            </a:r>
            <a:endParaRPr kumimoji="1" lang="ja-JP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スライド番号プレースホルダー 3"/>
          <p:cNvSpPr txBox="1">
            <a:spLocks/>
          </p:cNvSpPr>
          <p:nvPr/>
        </p:nvSpPr>
        <p:spPr>
          <a:xfrm>
            <a:off x="1562817" y="3830156"/>
            <a:ext cx="520744" cy="36300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ja-JP"/>
            </a:defPPr>
            <a:lvl1pPr marL="0" algn="r" defTabSz="914400" rtl="0" eaLnBrk="1" latinLnBrk="0" hangingPunct="1">
              <a:defRPr kumimoji="1"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DADBF44-3BCB-8F4A-8AD7-D18A9CB20BFE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9" name="図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598" y="2448516"/>
            <a:ext cx="684000" cy="6840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0" name="図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2056" y="2448516"/>
            <a:ext cx="684000" cy="6840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1" name="図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4317" y="2448516"/>
            <a:ext cx="684000" cy="6840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2" name="図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6578" y="2448516"/>
            <a:ext cx="684000" cy="6840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3" name="図 1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8839" y="2448516"/>
            <a:ext cx="684000" cy="6840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4" name="図 1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172" y="3173999"/>
            <a:ext cx="684000" cy="6840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5" name="図 14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0571" y="3173999"/>
            <a:ext cx="684000" cy="6840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6" name="図 15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2970" y="3180595"/>
            <a:ext cx="684000" cy="6840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7" name="図 16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5369" y="3180595"/>
            <a:ext cx="684000" cy="6840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8" name="図 17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7767" y="3180595"/>
            <a:ext cx="684000" cy="6840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9" name="図 18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172" y="3899482"/>
            <a:ext cx="684000" cy="6840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0" name="図 19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2037" y="3899482"/>
            <a:ext cx="684000" cy="6840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1" name="図 20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5902" y="3912674"/>
            <a:ext cx="684000" cy="6840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2" name="図 21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9767" y="3912674"/>
            <a:ext cx="684000" cy="6840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3" name="図 22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3631" y="3912674"/>
            <a:ext cx="684000" cy="6840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4" name="図 23"/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598" y="4624964"/>
            <a:ext cx="684000" cy="6840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5" name="図 24"/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6329" y="4624964"/>
            <a:ext cx="684000" cy="68400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7" name="正方形/長方形 26">
            <a:extLst>
              <a:ext uri="{FF2B5EF4-FFF2-40B4-BE49-F238E27FC236}">
                <a16:creationId xmlns:a16="http://schemas.microsoft.com/office/drawing/2014/main" id="{B626A8F7-7E57-4A47-A52D-63FDFE7F2401}"/>
              </a:ext>
            </a:extLst>
          </p:cNvPr>
          <p:cNvSpPr/>
          <p:nvPr/>
        </p:nvSpPr>
        <p:spPr>
          <a:xfrm>
            <a:off x="4911938" y="1233164"/>
            <a:ext cx="6783914" cy="5044357"/>
          </a:xfrm>
          <a:prstGeom prst="rect">
            <a:avLst/>
          </a:prstGeom>
          <a:solidFill>
            <a:sysClr val="window" lastClr="FFFFFF"/>
          </a:solidFill>
          <a:ln w="28575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t" anchorCtr="0"/>
          <a:lstStyle/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2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</a:rPr>
              <a:t>【</a:t>
            </a:r>
            <a:r>
              <a:rPr kumimoji="0" lang="ja-JP" altLang="en-US" sz="2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</a:rPr>
              <a:t>応募様式に係る注意事項</a:t>
            </a:r>
            <a:r>
              <a:rPr kumimoji="0" lang="en-US" altLang="ja-JP" sz="2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</a:rPr>
              <a:t>】</a:t>
            </a:r>
          </a:p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ja-JP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</a:endParaRPr>
          </a:p>
          <a:p>
            <a:pPr lvl="0" defTabSz="457200">
              <a:defRPr/>
            </a:pPr>
            <a:r>
              <a:rPr kumimoji="0" lang="ja-JP" altLang="en-US" b="1" kern="0" dirty="0">
                <a:solidFill>
                  <a:prstClr val="black"/>
                </a:solidFill>
                <a:latin typeface="+mn-ea"/>
              </a:rPr>
              <a:t>■応募申請書の様式</a:t>
            </a:r>
            <a:r>
              <a:rPr kumimoji="0" lang="ja-JP" altLang="en-US" kern="0" dirty="0">
                <a:solidFill>
                  <a:prstClr val="black"/>
                </a:solidFill>
                <a:latin typeface="+mn-ea"/>
              </a:rPr>
              <a:t>、</a:t>
            </a:r>
            <a:r>
              <a:rPr kumimoji="0" lang="ja-JP" altLang="en-US" b="1" kern="0" dirty="0">
                <a:solidFill>
                  <a:prstClr val="black"/>
                </a:solidFill>
                <a:latin typeface="+mn-ea"/>
              </a:rPr>
              <a:t>文字サイズ</a:t>
            </a:r>
            <a:r>
              <a:rPr kumimoji="0" lang="ja-JP" altLang="en-US" kern="0" dirty="0">
                <a:solidFill>
                  <a:prstClr val="black"/>
                </a:solidFill>
                <a:latin typeface="+mn-ea"/>
              </a:rPr>
              <a:t>、</a:t>
            </a:r>
            <a:r>
              <a:rPr kumimoji="0" lang="ja-JP" altLang="en-US" b="1" kern="0" dirty="0">
                <a:solidFill>
                  <a:prstClr val="black"/>
                </a:solidFill>
                <a:latin typeface="+mn-ea"/>
              </a:rPr>
              <a:t>フォント</a:t>
            </a:r>
            <a:r>
              <a:rPr kumimoji="0" lang="ja-JP" altLang="en-US" kern="0" dirty="0">
                <a:solidFill>
                  <a:prstClr val="black"/>
                </a:solidFill>
                <a:latin typeface="+mn-ea"/>
              </a:rPr>
              <a:t>、</a:t>
            </a:r>
            <a:r>
              <a:rPr kumimoji="0" lang="ja-JP" altLang="en-US" b="1" kern="0" dirty="0">
                <a:solidFill>
                  <a:prstClr val="black"/>
                </a:solidFill>
                <a:latin typeface="+mn-ea"/>
              </a:rPr>
              <a:t>フォント色</a:t>
            </a:r>
            <a:r>
              <a:rPr kumimoji="0" lang="ja-JP" altLang="en-US" kern="0" dirty="0">
                <a:solidFill>
                  <a:prstClr val="black"/>
                </a:solidFill>
                <a:latin typeface="+mn-ea"/>
              </a:rPr>
              <a:t>は、</a:t>
            </a:r>
            <a:endParaRPr kumimoji="0" lang="en-US" altLang="ja-JP" kern="0" dirty="0">
              <a:solidFill>
                <a:prstClr val="black"/>
              </a:solidFill>
              <a:latin typeface="+mn-ea"/>
            </a:endParaRPr>
          </a:p>
          <a:p>
            <a:pPr lvl="0" defTabSz="457200">
              <a:defRPr/>
            </a:pPr>
            <a:r>
              <a:rPr kumimoji="0" lang="ja-JP" altLang="en-US" kern="0" dirty="0">
                <a:solidFill>
                  <a:prstClr val="black"/>
                </a:solidFill>
                <a:latin typeface="+mn-ea"/>
              </a:rPr>
              <a:t>　設定から</a:t>
            </a:r>
            <a:r>
              <a:rPr kumimoji="0" lang="ja-JP" altLang="en-US" b="1" kern="0" dirty="0">
                <a:solidFill>
                  <a:srgbClr val="C00000"/>
                </a:solidFill>
                <a:latin typeface="+mn-ea"/>
              </a:rPr>
              <a:t>変更されない</a:t>
            </a:r>
            <a:r>
              <a:rPr kumimoji="0" lang="ja-JP" altLang="en-US" kern="0" dirty="0">
                <a:solidFill>
                  <a:prstClr val="black"/>
                </a:solidFill>
                <a:latin typeface="+mn-ea"/>
              </a:rPr>
              <a:t>ようお願いいたします。</a:t>
            </a:r>
            <a:endParaRPr kumimoji="0" lang="en-US" altLang="ja-JP" kern="0" dirty="0">
              <a:solidFill>
                <a:prstClr val="black"/>
              </a:solidFill>
              <a:latin typeface="+mn-ea"/>
            </a:endParaRPr>
          </a:p>
          <a:p>
            <a:pPr lvl="0" defTabSz="457200">
              <a:defRPr/>
            </a:pPr>
            <a:r>
              <a:rPr kumimoji="0" lang="ja-JP" altLang="en-US" kern="0" dirty="0">
                <a:solidFill>
                  <a:prstClr val="black"/>
                </a:solidFill>
                <a:latin typeface="+mn-ea"/>
              </a:rPr>
              <a:t>　</a:t>
            </a:r>
            <a:r>
              <a:rPr kumimoji="0" lang="ja-JP" altLang="en-US" kern="0" dirty="0">
                <a:solidFill>
                  <a:schemeClr val="accent1"/>
                </a:solidFill>
                <a:latin typeface="+mn-ea"/>
              </a:rPr>
              <a:t>・</a:t>
            </a:r>
            <a:r>
              <a:rPr kumimoji="0" lang="ja-JP" altLang="en-US" kern="0" dirty="0">
                <a:latin typeface="+mn-ea"/>
              </a:rPr>
              <a:t>文章、写真を</a:t>
            </a:r>
            <a:r>
              <a:rPr kumimoji="0" lang="ja-JP" altLang="en-US" u="sng" kern="0" dirty="0">
                <a:latin typeface="+mn-ea"/>
              </a:rPr>
              <a:t>枠内に</a:t>
            </a:r>
            <a:r>
              <a:rPr kumimoji="0" lang="ja-JP" altLang="en-US" kern="0" dirty="0">
                <a:latin typeface="+mn-ea"/>
              </a:rPr>
              <a:t>収めてください。</a:t>
            </a:r>
            <a:endParaRPr kumimoji="0" lang="en-US" altLang="ja-JP" kern="0" dirty="0">
              <a:latin typeface="+mn-ea"/>
            </a:endParaRPr>
          </a:p>
          <a:p>
            <a:pPr lvl="0" defTabSz="457200">
              <a:defRPr/>
            </a:pPr>
            <a:r>
              <a:rPr kumimoji="0" lang="ja-JP" altLang="en-US" kern="0" dirty="0">
                <a:solidFill>
                  <a:prstClr val="black"/>
                </a:solidFill>
                <a:latin typeface="+mn-ea"/>
              </a:rPr>
              <a:t>　・タイトル</a:t>
            </a:r>
            <a:r>
              <a:rPr kumimoji="0" lang="en-US" altLang="ja-JP" u="sng" kern="0" dirty="0">
                <a:solidFill>
                  <a:prstClr val="black"/>
                </a:solidFill>
                <a:latin typeface="+mn-ea"/>
              </a:rPr>
              <a:t>24</a:t>
            </a:r>
            <a:r>
              <a:rPr kumimoji="0" lang="ja-JP" altLang="en-US" kern="0" dirty="0">
                <a:solidFill>
                  <a:prstClr val="black"/>
                </a:solidFill>
                <a:latin typeface="+mn-ea"/>
              </a:rPr>
              <a:t>ポイント、本文</a:t>
            </a:r>
            <a:r>
              <a:rPr kumimoji="0" lang="en-US" altLang="ja-JP" u="sng" kern="0" dirty="0">
                <a:solidFill>
                  <a:prstClr val="black"/>
                </a:solidFill>
                <a:latin typeface="+mn-ea"/>
              </a:rPr>
              <a:t>16</a:t>
            </a:r>
            <a:r>
              <a:rPr kumimoji="0" lang="ja-JP" altLang="en-US" kern="0" dirty="0">
                <a:solidFill>
                  <a:prstClr val="black"/>
                </a:solidFill>
                <a:latin typeface="+mn-ea"/>
              </a:rPr>
              <a:t>ポイントです。</a:t>
            </a:r>
            <a:endParaRPr kumimoji="0" lang="en-US" altLang="ja-JP" kern="0" dirty="0">
              <a:solidFill>
                <a:prstClr val="black"/>
              </a:solidFill>
              <a:latin typeface="+mn-ea"/>
            </a:endParaRPr>
          </a:p>
          <a:p>
            <a:pPr lvl="0" defTabSz="457200">
              <a:defRPr/>
            </a:pPr>
            <a:r>
              <a:rPr kumimoji="0" lang="ja-JP" altLang="en-US" kern="0" dirty="0">
                <a:solidFill>
                  <a:prstClr val="black"/>
                </a:solidFill>
                <a:latin typeface="+mn-ea"/>
              </a:rPr>
              <a:t>　</a:t>
            </a:r>
            <a:r>
              <a:rPr kumimoji="0" lang="ja-JP" altLang="en-US" kern="0" dirty="0">
                <a:solidFill>
                  <a:schemeClr val="accent1"/>
                </a:solidFill>
                <a:latin typeface="+mn-ea"/>
              </a:rPr>
              <a:t>・</a:t>
            </a:r>
            <a:r>
              <a:rPr kumimoji="0" lang="ja-JP" altLang="en-US" kern="0" dirty="0">
                <a:latin typeface="+mn-ea"/>
              </a:rPr>
              <a:t>フォントの色は</a:t>
            </a:r>
            <a:r>
              <a:rPr kumimoji="0" lang="ja-JP" altLang="en-US" b="1" kern="0" dirty="0">
                <a:latin typeface="+mn-ea"/>
              </a:rPr>
              <a:t>黒字のみ</a:t>
            </a:r>
            <a:r>
              <a:rPr kumimoji="0" lang="ja-JP" altLang="en-US" kern="0" dirty="0">
                <a:latin typeface="+mn-ea"/>
              </a:rPr>
              <a:t>です。</a:t>
            </a:r>
            <a:endParaRPr kumimoji="0" lang="en-US" altLang="ja-JP" kern="0" dirty="0">
              <a:latin typeface="+mn-ea"/>
            </a:endParaRPr>
          </a:p>
          <a:p>
            <a:pPr lvl="0" defTabSz="457200">
              <a:defRPr/>
            </a:pPr>
            <a:r>
              <a:rPr kumimoji="0" lang="ja-JP" altLang="en-US" kern="0" dirty="0">
                <a:solidFill>
                  <a:prstClr val="black"/>
                </a:solidFill>
                <a:latin typeface="+mn-ea"/>
              </a:rPr>
              <a:t>　・フォントは</a:t>
            </a:r>
            <a:r>
              <a:rPr kumimoji="0" lang="en-US" altLang="ja-JP" kern="0" dirty="0">
                <a:solidFill>
                  <a:prstClr val="black"/>
                </a:solidFill>
                <a:latin typeface="+mn-ea"/>
              </a:rPr>
              <a:t>BIZ UDP</a:t>
            </a:r>
            <a:r>
              <a:rPr kumimoji="0" lang="ja-JP" altLang="en-US" kern="0" dirty="0">
                <a:solidFill>
                  <a:prstClr val="black"/>
                </a:solidFill>
                <a:latin typeface="+mn-ea"/>
              </a:rPr>
              <a:t>ゴシックのみです。</a:t>
            </a:r>
            <a:endParaRPr kumimoji="0" lang="en-US" altLang="ja-JP" kern="0" dirty="0">
              <a:solidFill>
                <a:prstClr val="black"/>
              </a:solidFill>
              <a:latin typeface="+mn-ea"/>
            </a:endParaRPr>
          </a:p>
          <a:p>
            <a:pPr marR="0" lvl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ja-JP" altLang="en-US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</a:rPr>
              <a:t>■</a:t>
            </a:r>
            <a:r>
              <a:rPr kumimoji="0" lang="en-US" altLang="ja-JP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</a:rPr>
              <a:t>SDG</a:t>
            </a:r>
            <a:r>
              <a:rPr kumimoji="0" lang="ja-JP" altLang="en-US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</a:rPr>
              <a:t>ｓ</a:t>
            </a:r>
            <a:r>
              <a:rPr kumimoji="0" lang="ja-JP" altLang="en-US" kern="0" dirty="0">
                <a:solidFill>
                  <a:prstClr val="black"/>
                </a:solidFill>
                <a:latin typeface="+mn-ea"/>
              </a:rPr>
              <a:t>の</a:t>
            </a:r>
            <a:r>
              <a:rPr kumimoji="0" lang="ja-JP" altLang="en-US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</a:rPr>
              <a:t>目標は最大</a:t>
            </a:r>
            <a:r>
              <a:rPr kumimoji="0" lang="en-US" altLang="ja-JP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</a:rPr>
              <a:t>3</a:t>
            </a:r>
            <a:r>
              <a:rPr kumimoji="0" lang="ja-JP" altLang="en-US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</a:rPr>
              <a:t>つま</a:t>
            </a:r>
            <a:r>
              <a:rPr kumimoji="0" lang="ja-JP" altLang="en-US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</a:rPr>
              <a:t>で</a:t>
            </a:r>
            <a:r>
              <a:rPr kumimoji="0" lang="ja-JP" altLang="en-US" kern="0" dirty="0">
                <a:solidFill>
                  <a:prstClr val="black"/>
                </a:solidFill>
                <a:latin typeface="+mn-ea"/>
              </a:rPr>
              <a:t>左記からコピーし、張り付</a:t>
            </a:r>
            <a:r>
              <a:rPr kumimoji="0" lang="ja-JP" altLang="en-US" kern="0" dirty="0" err="1">
                <a:solidFill>
                  <a:prstClr val="black"/>
                </a:solidFill>
                <a:latin typeface="+mn-ea"/>
              </a:rPr>
              <a:t>けくだ</a:t>
            </a:r>
            <a:r>
              <a:rPr kumimoji="0" lang="ja-JP" altLang="en-US" kern="0" dirty="0">
                <a:solidFill>
                  <a:prstClr val="black"/>
                </a:solidFill>
                <a:latin typeface="+mn-ea"/>
              </a:rPr>
              <a:t>　　</a:t>
            </a:r>
            <a:endParaRPr kumimoji="0" lang="en-US" altLang="ja-JP" kern="0" dirty="0">
              <a:solidFill>
                <a:prstClr val="black"/>
              </a:solidFill>
              <a:latin typeface="+mn-ea"/>
            </a:endParaRPr>
          </a:p>
          <a:p>
            <a:pPr marR="0" lvl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ja-JP" altLang="en-US" kern="0" dirty="0">
                <a:solidFill>
                  <a:prstClr val="black"/>
                </a:solidFill>
                <a:latin typeface="+mn-ea"/>
              </a:rPr>
              <a:t>　さい。</a:t>
            </a:r>
            <a:endParaRPr kumimoji="0" lang="en-US" altLang="ja-JP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</a:endParaRPr>
          </a:p>
          <a:p>
            <a:pPr marR="0" lvl="0" defTabSz="4572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tabLst/>
              <a:defRPr/>
            </a:pPr>
            <a:r>
              <a:rPr kumimoji="0" lang="ja-JP" altLang="en-US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</a:rPr>
              <a:t>■強調する箇所は</a:t>
            </a:r>
            <a:r>
              <a:rPr kumimoji="0" lang="ja-JP" altLang="en-US" b="1" kern="0" dirty="0">
                <a:solidFill>
                  <a:prstClr val="black"/>
                </a:solidFill>
                <a:latin typeface="+mn-ea"/>
              </a:rPr>
              <a:t>太字</a:t>
            </a:r>
            <a:r>
              <a:rPr kumimoji="0" lang="ja-JP" altLang="en-US" kern="0" dirty="0">
                <a:solidFill>
                  <a:prstClr val="black"/>
                </a:solidFill>
                <a:latin typeface="+mn-ea"/>
              </a:rPr>
              <a:t>の対応をお願いいたします。</a:t>
            </a:r>
            <a:endParaRPr kumimoji="0" lang="en-US" altLang="ja-JP" kern="0" dirty="0">
              <a:solidFill>
                <a:prstClr val="black"/>
              </a:solidFill>
              <a:latin typeface="+mn-ea"/>
            </a:endParaRPr>
          </a:p>
          <a:p>
            <a:pPr defTabSz="457200">
              <a:lnSpc>
                <a:spcPct val="120000"/>
              </a:lnSpc>
              <a:spcAft>
                <a:spcPts val="1200"/>
              </a:spcAft>
              <a:defRPr/>
            </a:pPr>
            <a:r>
              <a:rPr kumimoji="0" lang="ja-JP" altLang="en-US" b="1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■応募者企業名と連携先企業名それぞれ記載をお願いします。</a:t>
            </a:r>
            <a:endParaRPr kumimoji="0" lang="en-US" altLang="ja-JP" b="1" kern="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  <a:p>
            <a:pPr marR="0" lvl="0" defTabSz="4572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tabLst/>
              <a:defRPr/>
            </a:pPr>
            <a:endParaRPr kumimoji="0" lang="en-US" altLang="ja-JP" kern="0" dirty="0">
              <a:solidFill>
                <a:prstClr val="black"/>
              </a:solidFill>
              <a:latin typeface="+mn-ea"/>
            </a:endParaRPr>
          </a:p>
          <a:p>
            <a:pPr marR="0" lvl="0" defTabSz="4572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tabLst/>
              <a:defRPr/>
            </a:pPr>
            <a:endParaRPr kumimoji="0" lang="ja-JP" altLang="en-US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</a:endParaRPr>
          </a:p>
        </p:txBody>
      </p:sp>
      <p:sp>
        <p:nvSpPr>
          <p:cNvPr id="8" name="正方形/長方形 7"/>
          <p:cNvSpPr/>
          <p:nvPr/>
        </p:nvSpPr>
        <p:spPr>
          <a:xfrm>
            <a:off x="312420" y="1233164"/>
            <a:ext cx="4438873" cy="109757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marL="285750" indent="-285750">
              <a:buFont typeface="Wingdings" panose="05000000000000000000" pitchFamily="2" charset="2"/>
              <a:buChar char="l"/>
            </a:pPr>
            <a:r>
              <a:rPr kumimoji="1" lang="ja-JP" altLang="en-US" sz="1600" b="1" dirty="0">
                <a:solidFill>
                  <a:schemeClr val="tx1"/>
                </a:solidFill>
                <a:latin typeface="+mn-ea"/>
              </a:rPr>
              <a:t>「目標」欄について</a:t>
            </a:r>
            <a:endParaRPr kumimoji="1" lang="en-US" altLang="ja-JP" sz="1600" b="1" dirty="0">
              <a:solidFill>
                <a:schemeClr val="tx1"/>
              </a:solidFill>
              <a:latin typeface="+mn-ea"/>
            </a:endParaRPr>
          </a:p>
          <a:p>
            <a:endParaRPr kumimoji="1" lang="en-US" altLang="ja-JP" sz="1600" b="1" dirty="0">
              <a:solidFill>
                <a:schemeClr val="tx1"/>
              </a:solidFill>
              <a:latin typeface="+mn-ea"/>
            </a:endParaRPr>
          </a:p>
          <a:p>
            <a:r>
              <a:rPr kumimoji="1" lang="ja-JP" altLang="en-US" sz="1600" dirty="0">
                <a:solidFill>
                  <a:schemeClr val="tx1"/>
                </a:solidFill>
                <a:latin typeface="+mn-ea"/>
              </a:rPr>
              <a:t>取組に関連するＳＤＧｓのゴールを選択し、マークを</a:t>
            </a:r>
            <a:r>
              <a:rPr lang="ja-JP" altLang="en-US" sz="1600" dirty="0">
                <a:solidFill>
                  <a:schemeClr val="tx1"/>
                </a:solidFill>
                <a:latin typeface="+mn-ea"/>
              </a:rPr>
              <a:t>添付</a:t>
            </a:r>
            <a:r>
              <a:rPr kumimoji="1" lang="ja-JP" altLang="en-US" sz="1600" dirty="0">
                <a:solidFill>
                  <a:schemeClr val="tx1"/>
                </a:solidFill>
                <a:latin typeface="+mn-ea"/>
              </a:rPr>
              <a:t>してください</a:t>
            </a:r>
          </a:p>
        </p:txBody>
      </p:sp>
      <p:sp>
        <p:nvSpPr>
          <p:cNvPr id="3" name="正方形/長方形 2"/>
          <p:cNvSpPr/>
          <p:nvPr/>
        </p:nvSpPr>
        <p:spPr>
          <a:xfrm>
            <a:off x="312420" y="1233164"/>
            <a:ext cx="4438874" cy="4489714"/>
          </a:xfrm>
          <a:prstGeom prst="rect">
            <a:avLst/>
          </a:prstGeom>
          <a:noFill/>
          <a:ln w="28575">
            <a:solidFill>
              <a:schemeClr val="accent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endParaRPr kumimoji="1" lang="ja-JP" altLang="en-US" sz="1400" b="1" dirty="0"/>
          </a:p>
        </p:txBody>
      </p:sp>
    </p:spTree>
    <p:extLst>
      <p:ext uri="{BB962C8B-B14F-4D97-AF65-F5344CB8AC3E}">
        <p14:creationId xmlns:p14="http://schemas.microsoft.com/office/powerpoint/2010/main" val="425615610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青">
  <a:themeElements>
    <a:clrScheme name="マイカラーパターン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D6FA9"/>
      </a:accent1>
      <a:accent2>
        <a:srgbClr val="36AFCE"/>
      </a:accent2>
      <a:accent3>
        <a:srgbClr val="8BC145"/>
      </a:accent3>
      <a:accent4>
        <a:srgbClr val="1D9A78"/>
      </a:accent4>
      <a:accent5>
        <a:srgbClr val="B74919"/>
      </a:accent5>
      <a:accent6>
        <a:srgbClr val="F19D19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>
            <a:lumMod val="40000"/>
            <a:lumOff val="60000"/>
          </a:schemeClr>
        </a:solidFill>
        <a:ln w="28575">
          <a:noFill/>
        </a:ln>
      </a:spPr>
      <a:bodyPr vert="horz" rtlCol="0" anchor="ctr"/>
      <a:lstStyle>
        <a:defPPr algn="ctr">
          <a:defRPr kumimoji="1" sz="1200" b="1" dirty="0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38100">
          <a:solidFill>
            <a:schemeClr val="tx1">
              <a:lumMod val="65000"/>
              <a:lumOff val="35000"/>
            </a:schemeClr>
          </a:solidFill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 bwMode="gray">
        <a:noFill/>
      </a:spPr>
      <a:bodyPr wrap="none" rtlCol="0">
        <a:spAutoFit/>
      </a:bodyPr>
      <a:lstStyle>
        <a:defPPr>
          <a:spcAft>
            <a:spcPts val="1200"/>
          </a:spcAft>
          <a:defRPr kumimoji="1" dirty="0" smtClean="0">
            <a:solidFill>
              <a:schemeClr val="tx1">
                <a:lumMod val="65000"/>
                <a:lumOff val="35000"/>
              </a:schemeClr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blue" id="{911B23CA-4D01-B64B-8A17-ED24F6AAD33F}" vid="{8406750C-9769-3B4E-B97C-33D654FF818E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891</TotalTime>
  <Words>318</Words>
  <Application>Microsoft Office PowerPoint</Application>
  <PresentationFormat>ワイド画面</PresentationFormat>
  <Paragraphs>39</Paragraphs>
  <Slides>2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2</vt:i4>
      </vt:variant>
      <vt:variant>
        <vt:lpstr>スライド タイトル</vt:lpstr>
      </vt:variant>
      <vt:variant>
        <vt:i4>2</vt:i4>
      </vt:variant>
    </vt:vector>
  </HeadingPairs>
  <TitlesOfParts>
    <vt:vector size="10" baseType="lpstr">
      <vt:lpstr>BIZ UDPゴシック</vt:lpstr>
      <vt:lpstr>Yu Gothic</vt:lpstr>
      <vt:lpstr>Arial</vt:lpstr>
      <vt:lpstr>Calibri</vt:lpstr>
      <vt:lpstr>Calibri Light</vt:lpstr>
      <vt:lpstr>Wingdings</vt:lpstr>
      <vt:lpstr>Office テーマ</vt:lpstr>
      <vt:lpstr>青</vt:lpstr>
      <vt:lpstr>PowerPoint プレゼンテーション</vt:lpstr>
      <vt:lpstr>（参考）かながわ みんなのSDGsゴール素材・応募様式に係る注意事項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user</dc:creator>
  <cp:lastModifiedBy>user</cp:lastModifiedBy>
  <cp:revision>38</cp:revision>
  <cp:lastPrinted>2022-09-27T12:24:26Z</cp:lastPrinted>
  <dcterms:created xsi:type="dcterms:W3CDTF">2022-09-14T00:38:06Z</dcterms:created>
  <dcterms:modified xsi:type="dcterms:W3CDTF">2026-08-06T04:08:01Z</dcterms:modified>
</cp:coreProperties>
</file>